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87" r:id="rId4"/>
    <p:sldId id="276" r:id="rId5"/>
    <p:sldId id="277" r:id="rId6"/>
    <p:sldId id="288" r:id="rId7"/>
    <p:sldId id="279" r:id="rId8"/>
    <p:sldId id="282" r:id="rId9"/>
    <p:sldId id="299" r:id="rId10"/>
    <p:sldId id="300" r:id="rId11"/>
    <p:sldId id="257" r:id="rId12"/>
    <p:sldId id="258" r:id="rId13"/>
    <p:sldId id="259" r:id="rId14"/>
    <p:sldId id="261" r:id="rId15"/>
    <p:sldId id="263" r:id="rId16"/>
    <p:sldId id="264" r:id="rId17"/>
    <p:sldId id="265" r:id="rId18"/>
    <p:sldId id="266" r:id="rId19"/>
    <p:sldId id="267" r:id="rId20"/>
    <p:sldId id="268" r:id="rId21"/>
    <p:sldId id="271" r:id="rId22"/>
    <p:sldId id="270" r:id="rId23"/>
    <p:sldId id="272" r:id="rId24"/>
    <p:sldId id="297" r:id="rId25"/>
    <p:sldId id="273" r:id="rId26"/>
    <p:sldId id="274" r:id="rId27"/>
    <p:sldId id="275" r:id="rId28"/>
    <p:sldId id="296" r:id="rId29"/>
  </p:sldIdLst>
  <p:sldSz cx="12192000" cy="6858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áš Mrázek" initials="TM" lastIdx="1" clrIdx="0">
    <p:extLst>
      <p:ext uri="{19B8F6BF-5375-455C-9EA6-DF929625EA0E}">
        <p15:presenceInfo xmlns:p15="http://schemas.microsoft.com/office/powerpoint/2012/main" userId="c450a189398ed52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11/30/2023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facebook.com/photo/?fbid=815652793899020&amp;set=pcb.815653277232305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csach.cz/wp-content/uploads/2023/03/KP_rapid_2023_Milovice.pdf" TargetMode="External"/><Relationship Id="rId2" Type="http://schemas.openxmlformats.org/officeDocument/2006/relationships/hyperlink" Target="http://www.stcsach.cz/kp-v-rapid-sachu-mladeze-2023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hyperlink" Target="https://chess-results.com/tnr758849.aspx?lan=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csach.cz/wp-content/uploads/2023/03/Propozice-KP-HD8-2023.pdf" TargetMode="External"/><Relationship Id="rId2" Type="http://schemas.openxmlformats.org/officeDocument/2006/relationships/hyperlink" Target="http://www.stcsach.cz/krajsky-prebor-deti-do-8-let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hyperlink" Target="https://chess-results.com/tnr752985.aspx?lan=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csach.cz/wp-content/uploads/2023/04/KP_starsi_zaci_2023_finale.pdf" TargetMode="External"/><Relationship Id="rId2" Type="http://schemas.openxmlformats.org/officeDocument/2006/relationships/hyperlink" Target="http://www.stcsach.cz/krajsky-prebor-mladeze-do-16-let-2023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hyperlink" Target="https://chess-results.com/tnr784247.aspx?lan=5&amp;art=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hess-results.com/tnr774421.aspx" TargetMode="External"/><Relationship Id="rId2" Type="http://schemas.openxmlformats.org/officeDocument/2006/relationships/hyperlink" Target="https://openricany.cz/OpenRicany2023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hess-results.com/tnr753444.aspx?lan=5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hess-results.com/tnr761048.aspx?lan=5" TargetMode="External"/><Relationship Id="rId2" Type="http://schemas.openxmlformats.org/officeDocument/2006/relationships/hyperlink" Target="x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hess-results.com/tnr750467.aspx?lan=5" TargetMode="External"/><Relationship Id="rId2" Type="http://schemas.openxmlformats.org/officeDocument/2006/relationships/hyperlink" Target="x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hyperlink" Target="https://chess-results.com/tnr744945.aspx?lan=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ss.cz/wp-content/uploads/2023/07/Propozice-MCech-2023.pdf" TargetMode="External"/><Relationship Id="rId2" Type="http://schemas.openxmlformats.org/officeDocument/2006/relationships/hyperlink" Target="https://www.chess.cz/mistrovske-souteze/souteze-mladeze/mistrovstvi-cech-do-16-let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hyperlink" Target="https://chess-results.com/tnr822617.aspx?lan=5&amp;art=4&amp;turdet=YE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ss.cz/wp-content/uploads/2023/10/MCech_HD10_2023__fin%C3%A1ln%C3%AD2.pdf" TargetMode="External"/><Relationship Id="rId2" Type="http://schemas.openxmlformats.org/officeDocument/2006/relationships/hyperlink" Target="https://www.chess.cz/mistrovske-souteze/souteze-mladeze/mistrovstvi-cech-8-10-let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hyperlink" Target="https://chess-results.com/tnr843241.aspx?lan=5&amp;art=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ss.cz/wp-content/uploads/2023/01/MISTROVSTV%C3%8D-%C4%8CESK%C3%89-REPUBLIKY-ML%C3%81DE%C5%BDE-DO-16-LET-2023.pdf" TargetMode="External"/><Relationship Id="rId2" Type="http://schemas.openxmlformats.org/officeDocument/2006/relationships/hyperlink" Target="https://www.chess.cz/mistrovske-souteze/souteze-mladeze/mistrovstvi-cr-do-16-let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ss.cz/mistrovske-souteze/souteze-mladeze/mistrovstvi-cr-juniorek-a-dorostenek/" TargetMode="External"/><Relationship Id="rId7" Type="http://schemas.openxmlformats.org/officeDocument/2006/relationships/image" Target="../media/image11.svg"/><Relationship Id="rId2" Type="http://schemas.openxmlformats.org/officeDocument/2006/relationships/hyperlink" Target="https://www.chess.cz/mistrovske-souteze/souteze-mladeze/mistrovstvi-cr-junioru-a-dorostencu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hyperlink" Target="https://chess-results.com/tnr736115.aspx?lan=5&amp;art=1&amp;turdet=YES" TargetMode="External"/><Relationship Id="rId4" Type="http://schemas.openxmlformats.org/officeDocument/2006/relationships/hyperlink" Target="https://www.chess.cz/wp-content/uploads/2023/01/Propozice-M%C4%8CR-junior%C5%AF-a-juniorek-2023-1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ss.cz/mistrovske-souteze/souteze-mladeze/mistrovstvi-cr-juniorek-a-dorostenek/" TargetMode="External"/><Relationship Id="rId7" Type="http://schemas.openxmlformats.org/officeDocument/2006/relationships/image" Target="../media/image11.svg"/><Relationship Id="rId2" Type="http://schemas.openxmlformats.org/officeDocument/2006/relationships/hyperlink" Target="https://www.chess.cz/mistrovske-souteze/souteze-mladeze/polofinale-mcr-juniorek-a-dorostenek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hyperlink" Target="https://chess-results.com/tnr842512.aspx?lan=5&amp;art=4&amp;turdet=YES" TargetMode="External"/><Relationship Id="rId4" Type="http://schemas.openxmlformats.org/officeDocument/2006/relationships/hyperlink" Target="https://www.chess.cz/wp-content/uploads/2023/10/Propozice-polofin%C3%A1le-verze-23_10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ss.cz/wp-content/uploads/2023/04/Propozice_aktualizace_M%C4%8CR_U08_2023_Krnov.pdf" TargetMode="External"/><Relationship Id="rId2" Type="http://schemas.openxmlformats.org/officeDocument/2006/relationships/hyperlink" Target="https://www.chess.cz/mistrovske-souteze/souteze-mladeze/mcr-do-8-let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hyperlink" Target="https://chess-results.com/tnr754459.aspx?lan=5&amp;art=4&amp;turdet=YE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ss.cz/wp-content/uploads/2023/07/Propozice-M%C4%8CR-rapid-%C5%BE%C3%A1ci-fin%C3%A1ln%C3%AD-verze.pdf" TargetMode="External"/><Relationship Id="rId2" Type="http://schemas.openxmlformats.org/officeDocument/2006/relationships/hyperlink" Target="https://www.chess.cz/mistrovske-souteze/souteze-mladeze/mistrovstvi-cech-do-16-let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hyperlink" Target="https://chess-results.com/tnr814926.aspx?lan=5&amp;art=4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ss.cz/wp-content/uploads/2023/05/Propozice-M%C4%8CR-dru%C5%BEstev-ml.%C5%BE%C3%A1k%C5%AF.pdf" TargetMode="External"/><Relationship Id="rId2" Type="http://schemas.openxmlformats.org/officeDocument/2006/relationships/hyperlink" Target="https://www.chess.cz/mistrovske-souteze/souteze-mladeze/mcr-druzstev-ml-zaku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hyperlink" Target="http://chess-results.com/Tnr641494.aspx?lan=5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ss.cz/wp-content/uploads/2023/02/Zaj-2023_Propozice-20.2.2023.pdf" TargetMode="External"/><Relationship Id="rId2" Type="http://schemas.openxmlformats.org/officeDocument/2006/relationships/hyperlink" Target="https://www.chess.cz/mistrovske-souteze/souteze-mladeze/mcr-druzstev-st-zaku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hyperlink" Target="https://chess-results.com/tnr774374.aspx?lan=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tcsach.cz/wp-content/uploads/2023/08/Jizbice_2023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facebook.com/photo/?fbid=652698903527744&amp;set=pcb.652699153527719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facebook.com/photo/?fbid=695201275944173&amp;set=a.499217555542547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1A5B-672D-1CDF-87CD-0B9E1E1B6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464347" cy="2620944"/>
          </a:xfrm>
        </p:spPr>
        <p:txBody>
          <a:bodyPr>
            <a:noAutofit/>
          </a:bodyPr>
          <a:lstStyle/>
          <a:p>
            <a:r>
              <a:rPr lang="cs-CZ" sz="6000" dirty="0"/>
              <a:t>Zpráva o činnosti</a:t>
            </a:r>
            <a:br>
              <a:rPr lang="cs-CZ" sz="6000" dirty="0"/>
            </a:br>
            <a:r>
              <a:rPr lang="cs-CZ" sz="6000" dirty="0"/>
              <a:t>KM SŠS </a:t>
            </a:r>
            <a:br>
              <a:rPr lang="cs-CZ" sz="6000" dirty="0"/>
            </a:br>
            <a:r>
              <a:rPr lang="cs-CZ" sz="4000" dirty="0"/>
              <a:t>2023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BE3EB4-4857-0C94-F91A-D046072FF0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038918" y="5776632"/>
            <a:ext cx="5838825" cy="546624"/>
          </a:xfrm>
        </p:spPr>
        <p:txBody>
          <a:bodyPr/>
          <a:lstStyle/>
          <a:p>
            <a:pPr algn="r"/>
            <a:r>
              <a:rPr lang="cs-CZ" dirty="0"/>
              <a:t>Tomáš Mrázek, 19.11.2023</a:t>
            </a:r>
          </a:p>
        </p:txBody>
      </p:sp>
      <p:pic>
        <p:nvPicPr>
          <p:cNvPr id="5" name="Grafický objekt 4" descr="Prezentace s kruhovým grafem">
            <a:extLst>
              <a:ext uri="{FF2B5EF4-FFF2-40B4-BE49-F238E27FC236}">
                <a16:creationId xmlns:a16="http://schemas.microsoft.com/office/drawing/2014/main" id="{BEEDF636-B7EE-401E-7192-3D64F1F63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96105" y="6014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97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1A5B-672D-1CDF-87CD-0B9E1E1B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5000" kern="400" dirty="0"/>
              <a:t>Soustředění SCM …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BE3EB4-4857-0C94-F91A-D046072FF0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88093" y="1695635"/>
            <a:ext cx="8182046" cy="435430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i="1" kern="400" dirty="0"/>
              <a:t>Říčany, 13.10.-15.10.2023</a:t>
            </a:r>
          </a:p>
          <a:p>
            <a:pPr marL="0" indent="0">
              <a:buNone/>
            </a:pPr>
            <a:r>
              <a:rPr lang="cs-CZ" b="1" kern="400" dirty="0"/>
              <a:t>Trenéři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Stanislav Stárek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Michal Novotný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Tadeáš Baláček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b="1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b="1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b="1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b="1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2"/>
              </a:rPr>
              <a:t>Fotky</a:t>
            </a:r>
            <a:endParaRPr lang="cs-CZ" b="1" kern="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b="1" kern="400" dirty="0"/>
          </a:p>
        </p:txBody>
      </p:sp>
      <p:pic>
        <p:nvPicPr>
          <p:cNvPr id="4" name="Grafický objekt 3" descr="Hlava s ozubenými koly">
            <a:extLst>
              <a:ext uri="{FF2B5EF4-FFF2-40B4-BE49-F238E27FC236}">
                <a16:creationId xmlns:a16="http://schemas.microsoft.com/office/drawing/2014/main" id="{B5B36F8C-1671-7B7B-910B-3F839AFF0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0796" y="749463"/>
            <a:ext cx="914400" cy="9144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086A455-7396-B70A-FD56-16496B8BB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161" y="1537311"/>
            <a:ext cx="2912086" cy="263950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A6F04C1-E497-1B59-D486-17E686B866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0374" y="3872789"/>
            <a:ext cx="4249765" cy="27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22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1A5B-672D-1CDF-87CD-0B9E1E1B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dirty="0"/>
              <a:t>Soutěže řízené KM SŠS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BE3EB4-4857-0C94-F91A-D046072FF0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88093" y="2125644"/>
            <a:ext cx="5813425" cy="3924300"/>
          </a:xfrm>
        </p:spPr>
        <p:txBody>
          <a:bodyPr anchor="t"/>
          <a:lstStyle/>
          <a:p>
            <a:pPr algn="l"/>
            <a:r>
              <a:rPr lang="cs-CZ" b="1" dirty="0"/>
              <a:t>Jednotlivci: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KP mládeže v rapid šachu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KP dětí do 8 let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KP mládeže v praktickém šachu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KP juniorů v praktickém šachu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kern="400" dirty="0"/>
          </a:p>
          <a:p>
            <a:pPr algn="l"/>
            <a:r>
              <a:rPr lang="cs-CZ" b="1" dirty="0"/>
              <a:t>Družstva: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KP žákovských družstev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KP družstev mladších žáků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KP škol</a:t>
            </a:r>
          </a:p>
        </p:txBody>
      </p:sp>
      <p:pic>
        <p:nvPicPr>
          <p:cNvPr id="4" name="Grafický objekt 3" descr="Medaile">
            <a:extLst>
              <a:ext uri="{FF2B5EF4-FFF2-40B4-BE49-F238E27FC236}">
                <a16:creationId xmlns:a16="http://schemas.microsoft.com/office/drawing/2014/main" id="{DE2C1FBD-666B-D9C6-3DED-E0C471F07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8093" y="6338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28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1A5B-672D-1CDF-87CD-0B9E1E1B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dirty="0"/>
              <a:t>Republikové soutěže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BE3EB4-4857-0C94-F91A-D046072FF0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79215" y="2045745"/>
            <a:ext cx="8451542" cy="3924300"/>
          </a:xfrm>
        </p:spPr>
        <p:txBody>
          <a:bodyPr anchor="t">
            <a:normAutofit fontScale="92500" lnSpcReduction="20000"/>
          </a:bodyPr>
          <a:lstStyle/>
          <a:p>
            <a:pPr algn="l"/>
            <a:r>
              <a:rPr lang="cs-CZ" b="1" dirty="0"/>
              <a:t>Jednotlivci: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M Čech mládeže 12-16 let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M Čech mládeže do 8 a 10 let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M ČR mládeže 10-16 tet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Polofinále M ČR juniorů a juniorek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M ČR juniorů a juniorek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M ČR do 8 let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M ČR v rapid šachu mládeže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M ČR v rapid šachu do 20 let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kern="400" dirty="0"/>
          </a:p>
          <a:p>
            <a:pPr algn="l"/>
            <a:r>
              <a:rPr lang="cs-CZ" b="1" dirty="0"/>
              <a:t>Družstva: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M ČR družstev starších žáků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M ČR družstev mladších žáků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M ČR družstev školních družstev</a:t>
            </a:r>
            <a:endParaRPr lang="cs-CZ" i="1" kern="400" dirty="0"/>
          </a:p>
        </p:txBody>
      </p:sp>
      <p:pic>
        <p:nvPicPr>
          <p:cNvPr id="4" name="Grafický objekt 3" descr="Medaile">
            <a:extLst>
              <a:ext uri="{FF2B5EF4-FFF2-40B4-BE49-F238E27FC236}">
                <a16:creationId xmlns:a16="http://schemas.microsoft.com/office/drawing/2014/main" id="{10D4FAC0-A2F8-343D-AF95-A0C4EE34D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9215" y="6475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03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1A5B-672D-1CDF-87CD-0B9E1E1B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5000" kern="400" dirty="0"/>
              <a:t>KP mládeže v rapid šachu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BE3EB4-4857-0C94-F91A-D046072FF0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88093" y="2045745"/>
            <a:ext cx="8300622" cy="4541486"/>
          </a:xfrm>
        </p:spPr>
        <p:txBody>
          <a:bodyPr anchor="t">
            <a:norm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 kern="400" dirty="0"/>
              <a:t>Milovice, 6.5.2023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H10 1. Fadrný Jáchym, 2. Barták Tobias, 3. Fadrný Jonáš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H12 1. </a:t>
            </a:r>
            <a:r>
              <a:rPr lang="cs-CZ" kern="400" dirty="0" err="1"/>
              <a:t>Artamonov</a:t>
            </a:r>
            <a:r>
              <a:rPr lang="cs-CZ" kern="400" dirty="0"/>
              <a:t> </a:t>
            </a:r>
            <a:r>
              <a:rPr lang="cs-CZ" kern="400" dirty="0" err="1"/>
              <a:t>Mikhail</a:t>
            </a:r>
            <a:r>
              <a:rPr lang="cs-CZ" kern="400" dirty="0"/>
              <a:t>, 2. </a:t>
            </a:r>
            <a:r>
              <a:rPr lang="cs-CZ" kern="400" dirty="0" err="1"/>
              <a:t>Denko</a:t>
            </a:r>
            <a:r>
              <a:rPr lang="cs-CZ" kern="400" dirty="0"/>
              <a:t> Otakar, 3. Kováč Pavel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H14 1. </a:t>
            </a:r>
            <a:r>
              <a:rPr lang="cs-CZ" kern="400" dirty="0" err="1"/>
              <a:t>Kohm</a:t>
            </a:r>
            <a:r>
              <a:rPr lang="cs-CZ" kern="400" dirty="0"/>
              <a:t> Patrik, 2. Stein Michael, 3. </a:t>
            </a:r>
            <a:r>
              <a:rPr lang="cs-CZ" kern="400" dirty="0" err="1"/>
              <a:t>Topenčík</a:t>
            </a:r>
            <a:r>
              <a:rPr lang="cs-CZ" kern="400" dirty="0"/>
              <a:t> Bruno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D10 1. </a:t>
            </a:r>
            <a:r>
              <a:rPr lang="cs-CZ" kern="400" dirty="0" err="1"/>
              <a:t>Topenčíková</a:t>
            </a:r>
            <a:r>
              <a:rPr lang="cs-CZ" kern="400" dirty="0"/>
              <a:t> Ellen, 2. Vaníčková Natálie, 3. </a:t>
            </a:r>
            <a:r>
              <a:rPr lang="cs-CZ" kern="400" dirty="0" err="1"/>
              <a:t>Balmuš</a:t>
            </a:r>
            <a:r>
              <a:rPr lang="cs-CZ" kern="400" dirty="0"/>
              <a:t> Alexa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D12 1. </a:t>
            </a:r>
            <a:r>
              <a:rPr lang="cs-CZ" kern="400" dirty="0" err="1"/>
              <a:t>Hujová</a:t>
            </a:r>
            <a:r>
              <a:rPr lang="cs-CZ" kern="400" dirty="0"/>
              <a:t> Tess, 2. Jeníková Sabina, 3. Tichá Marie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D14 1. </a:t>
            </a:r>
            <a:r>
              <a:rPr lang="cs-CZ" kern="400" dirty="0" err="1"/>
              <a:t>Kammová</a:t>
            </a:r>
            <a:r>
              <a:rPr lang="cs-CZ" kern="400" dirty="0"/>
              <a:t> </a:t>
            </a:r>
            <a:r>
              <a:rPr lang="cs-CZ" sz="1500" kern="400" dirty="0"/>
              <a:t>Kateřina</a:t>
            </a:r>
            <a:r>
              <a:rPr lang="cs-CZ" kern="400" dirty="0"/>
              <a:t>, 2. Kaplanová </a:t>
            </a:r>
            <a:r>
              <a:rPr lang="cs-CZ" sz="1500" kern="400" dirty="0"/>
              <a:t>Dominika</a:t>
            </a:r>
            <a:r>
              <a:rPr lang="cs-CZ" kern="400" dirty="0"/>
              <a:t>, 3. </a:t>
            </a:r>
            <a:r>
              <a:rPr lang="cs-CZ" kern="400" dirty="0" err="1"/>
              <a:t>Štědrová</a:t>
            </a:r>
            <a:r>
              <a:rPr lang="cs-CZ" kern="400" dirty="0"/>
              <a:t> </a:t>
            </a:r>
            <a:r>
              <a:rPr lang="cs-CZ" sz="1500" kern="400" dirty="0"/>
              <a:t>Jolana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2"/>
              </a:rPr>
              <a:t>Web SŠS</a:t>
            </a: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3"/>
              </a:rPr>
              <a:t>Propozice</a:t>
            </a: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4"/>
              </a:rPr>
              <a:t>Výsledky</a:t>
            </a:r>
            <a:endParaRPr lang="cs-CZ" kern="400" dirty="0"/>
          </a:p>
        </p:txBody>
      </p:sp>
      <p:pic>
        <p:nvPicPr>
          <p:cNvPr id="4" name="Grafický objekt 3" descr="Medaile">
            <a:extLst>
              <a:ext uri="{FF2B5EF4-FFF2-40B4-BE49-F238E27FC236}">
                <a16:creationId xmlns:a16="http://schemas.microsoft.com/office/drawing/2014/main" id="{6FD73DF6-CECB-D90B-8945-2BB1A84AF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58500" y="6475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2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1A5B-672D-1CDF-87CD-0B9E1E1B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5000" kern="400" dirty="0"/>
              <a:t>KP dětí do 8 let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BE3EB4-4857-0C94-F91A-D046072FF0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79215" y="2045745"/>
            <a:ext cx="8190924" cy="4541486"/>
          </a:xfrm>
        </p:spPr>
        <p:txBody>
          <a:bodyPr anchor="t">
            <a:norm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 kern="400" dirty="0"/>
              <a:t>Mochov, 15.4.2023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H8 1. Soukup Erik, 2. Urbánek Jan, 3. Dvořák Adam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D8 1. </a:t>
            </a:r>
            <a:r>
              <a:rPr lang="cs-CZ" kern="400" dirty="0" err="1"/>
              <a:t>Kammová</a:t>
            </a:r>
            <a:r>
              <a:rPr lang="cs-CZ" kern="400" dirty="0"/>
              <a:t> Viktorie, 2. </a:t>
            </a:r>
            <a:r>
              <a:rPr lang="cs-CZ" kern="400" dirty="0" err="1"/>
              <a:t>Burczy</a:t>
            </a:r>
            <a:r>
              <a:rPr lang="cs-CZ" kern="400" dirty="0"/>
              <a:t> Liliana, 3. Přibylová Ema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2"/>
              </a:rPr>
              <a:t>Web SŠS</a:t>
            </a: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3"/>
              </a:rPr>
              <a:t>Propozice</a:t>
            </a: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4"/>
              </a:rPr>
              <a:t>Výsledky</a:t>
            </a:r>
            <a:endParaRPr lang="cs-CZ" kern="400" dirty="0"/>
          </a:p>
        </p:txBody>
      </p:sp>
      <p:pic>
        <p:nvPicPr>
          <p:cNvPr id="4" name="Grafický objekt 3" descr="Medaile">
            <a:extLst>
              <a:ext uri="{FF2B5EF4-FFF2-40B4-BE49-F238E27FC236}">
                <a16:creationId xmlns:a16="http://schemas.microsoft.com/office/drawing/2014/main" id="{42DD572E-BA31-B096-793A-9386B8100E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79215" y="6675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88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1A5B-672D-1CDF-87CD-0B9E1E1B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000" kern="400" dirty="0"/>
              <a:t>KP mládeže v praktickém šachu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BE3EB4-4857-0C94-F91A-D046072FF0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79215" y="2045745"/>
            <a:ext cx="8190924" cy="4541486"/>
          </a:xfrm>
        </p:spPr>
        <p:txBody>
          <a:bodyPr anchor="t">
            <a:norm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 kern="400" dirty="0"/>
              <a:t>Mšeno, 24.-25.6.2023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700" kern="400" dirty="0"/>
              <a:t>H10 1. Vrátný Vojtěch, 2. Trejbal Jindřich, 3. Barták Tobias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700" kern="400" dirty="0"/>
              <a:t>H12 1. </a:t>
            </a:r>
            <a:r>
              <a:rPr lang="cs-CZ" sz="1700" kern="400" dirty="0" err="1"/>
              <a:t>Artamonov</a:t>
            </a:r>
            <a:r>
              <a:rPr lang="cs-CZ" sz="1700" kern="400" dirty="0"/>
              <a:t> </a:t>
            </a:r>
            <a:r>
              <a:rPr lang="cs-CZ" sz="1700" kern="400" dirty="0" err="1"/>
              <a:t>Mikhail</a:t>
            </a:r>
            <a:r>
              <a:rPr lang="cs-CZ" sz="1700" kern="400" dirty="0"/>
              <a:t>, 2. Bárta Šimon, 3. Vaňáček Pavel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700" kern="400" dirty="0"/>
              <a:t>H14 1. </a:t>
            </a:r>
            <a:r>
              <a:rPr lang="cs-CZ" sz="1700" kern="400" dirty="0" err="1"/>
              <a:t>Topenčík</a:t>
            </a:r>
            <a:r>
              <a:rPr lang="cs-CZ" sz="1700" kern="400" dirty="0"/>
              <a:t> Bruno, 2. </a:t>
            </a:r>
            <a:r>
              <a:rPr lang="cs-CZ" sz="1700" kern="400" dirty="0" err="1"/>
              <a:t>Ocelák</a:t>
            </a:r>
            <a:r>
              <a:rPr lang="cs-CZ" sz="1700" kern="400" dirty="0"/>
              <a:t> Lukáš, 3. </a:t>
            </a:r>
            <a:r>
              <a:rPr lang="cs-CZ" sz="1700" kern="400" dirty="0" err="1"/>
              <a:t>Stefaniv</a:t>
            </a:r>
            <a:r>
              <a:rPr lang="cs-CZ" sz="1700" kern="400" dirty="0"/>
              <a:t> Vladislav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700" kern="400" dirty="0"/>
              <a:t>H16 1. </a:t>
            </a:r>
            <a:r>
              <a:rPr lang="cs-CZ" sz="1700" kern="400" dirty="0" err="1"/>
              <a:t>Pressler</a:t>
            </a:r>
            <a:r>
              <a:rPr lang="cs-CZ" sz="1700" kern="400" dirty="0"/>
              <a:t> Tobias, 2. Barták Josef, 3. </a:t>
            </a:r>
            <a:r>
              <a:rPr lang="cs-CZ" sz="1700" kern="400" dirty="0" err="1"/>
              <a:t>Vyšinský</a:t>
            </a:r>
            <a:r>
              <a:rPr lang="cs-CZ" sz="1700" kern="400" dirty="0"/>
              <a:t> Otakar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700" kern="400" dirty="0"/>
              <a:t>D10 1. </a:t>
            </a:r>
            <a:r>
              <a:rPr lang="cs-CZ" sz="1700" kern="400" dirty="0" err="1"/>
              <a:t>Topenčíková</a:t>
            </a:r>
            <a:r>
              <a:rPr lang="cs-CZ" sz="1700" kern="400" dirty="0"/>
              <a:t> Ellen, 2. </a:t>
            </a:r>
            <a:r>
              <a:rPr lang="cs-CZ" sz="1700" kern="400" dirty="0" err="1"/>
              <a:t>Kammová</a:t>
            </a:r>
            <a:r>
              <a:rPr lang="cs-CZ" sz="1700" kern="400" dirty="0"/>
              <a:t> Viktorie, 3. Melicharová Tereza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700" kern="400" dirty="0"/>
              <a:t>D12 1. Štěpánková Linda, 2. </a:t>
            </a:r>
            <a:r>
              <a:rPr lang="cs-CZ" sz="1700" kern="400" dirty="0" err="1"/>
              <a:t>Hujová</a:t>
            </a:r>
            <a:r>
              <a:rPr lang="cs-CZ" sz="1700" kern="400" dirty="0"/>
              <a:t> Tess, 3. Melicharová Veronika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700" kern="400" dirty="0"/>
              <a:t>D14 1. </a:t>
            </a:r>
            <a:r>
              <a:rPr lang="cs-CZ" sz="1700" kern="400" dirty="0" err="1"/>
              <a:t>Kammová</a:t>
            </a:r>
            <a:r>
              <a:rPr lang="cs-CZ" sz="1700" kern="400" dirty="0"/>
              <a:t> Kateřina, 2. </a:t>
            </a:r>
            <a:r>
              <a:rPr lang="cs-CZ" sz="1700" kern="400" dirty="0" err="1"/>
              <a:t>Vlasenko</a:t>
            </a:r>
            <a:r>
              <a:rPr lang="cs-CZ" sz="1700" kern="400" dirty="0"/>
              <a:t> </a:t>
            </a:r>
            <a:r>
              <a:rPr lang="cs-CZ" sz="1700" kern="400" dirty="0" err="1"/>
              <a:t>Margaryta</a:t>
            </a:r>
            <a:r>
              <a:rPr lang="cs-CZ" sz="1700" kern="400" dirty="0"/>
              <a:t>, 3. Kopecká Libuše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700" kern="400" dirty="0"/>
              <a:t>D16 1. Kaplanová Dominika, 2. Dlasková Eliška, 3. </a:t>
            </a:r>
            <a:r>
              <a:rPr lang="cs-CZ" sz="1700" kern="400" dirty="0" err="1"/>
              <a:t>Gansukh</a:t>
            </a:r>
            <a:r>
              <a:rPr lang="cs-CZ" sz="1700" kern="400" dirty="0"/>
              <a:t> </a:t>
            </a:r>
            <a:r>
              <a:rPr lang="cs-CZ" sz="1700" kern="400" dirty="0" err="1"/>
              <a:t>Buyanjargal</a:t>
            </a:r>
            <a:r>
              <a:rPr lang="cs-CZ" sz="1700" kern="4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>
                <a:hlinkClick r:id="rId2"/>
              </a:rPr>
              <a:t>Web SŠS</a:t>
            </a: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3"/>
              </a:rPr>
              <a:t>Propozice</a:t>
            </a: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4"/>
              </a:rPr>
              <a:t>Výsledky</a:t>
            </a:r>
            <a:endParaRPr lang="cs-CZ" kern="400" dirty="0"/>
          </a:p>
        </p:txBody>
      </p:sp>
      <p:pic>
        <p:nvPicPr>
          <p:cNvPr id="4" name="Grafický objekt 3" descr="Medaile">
            <a:extLst>
              <a:ext uri="{FF2B5EF4-FFF2-40B4-BE49-F238E27FC236}">
                <a16:creationId xmlns:a16="http://schemas.microsoft.com/office/drawing/2014/main" id="{68E11177-61CD-83E9-0F1B-8374C17B4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40745" y="6475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1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1A5B-672D-1CDF-87CD-0B9E1E1B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200" kern="400" dirty="0"/>
              <a:t>KP juniorů v praktickém šachu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BE3EB4-4857-0C94-F91A-D046072FF0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79215" y="2045745"/>
            <a:ext cx="8190924" cy="4541486"/>
          </a:xfrm>
        </p:spPr>
        <p:txBody>
          <a:bodyPr anchor="t">
            <a:normAutofit fontScale="92500" lnSpcReduction="10000"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 kern="400" dirty="0"/>
              <a:t>Říčany, 26.8.-2.9.2023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H18 1. Šmolík Jáchym, 2. Seidl Jan, 3. </a:t>
            </a:r>
            <a:r>
              <a:rPr lang="cs-CZ" kern="400" dirty="0" err="1"/>
              <a:t>Popov</a:t>
            </a:r>
            <a:r>
              <a:rPr lang="cs-CZ" kern="400" dirty="0"/>
              <a:t> Roman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H20 1. Pecka Jan, 2. </a:t>
            </a:r>
            <a:r>
              <a:rPr lang="cs-CZ" kern="400" dirty="0" err="1"/>
              <a:t>Pressler</a:t>
            </a:r>
            <a:r>
              <a:rPr lang="cs-CZ" kern="400" dirty="0"/>
              <a:t> Tobias, 3. Bezděk Tomáš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D18 1. Štěpánková Linda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D20 1. </a:t>
            </a:r>
            <a:r>
              <a:rPr lang="cs-CZ" kern="400" dirty="0" err="1"/>
              <a:t>Glasbergerová</a:t>
            </a:r>
            <a:r>
              <a:rPr lang="cs-CZ" kern="400" dirty="0"/>
              <a:t> Lucie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kern="400" dirty="0"/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kern="400" dirty="0"/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2"/>
              </a:rPr>
              <a:t>Propozice</a:t>
            </a: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3"/>
              </a:rPr>
              <a:t>Výsledky</a:t>
            </a:r>
            <a:endParaRPr lang="cs-CZ" kern="400" dirty="0"/>
          </a:p>
        </p:txBody>
      </p:sp>
      <p:pic>
        <p:nvPicPr>
          <p:cNvPr id="4" name="Grafický objekt 3" descr="Medaile">
            <a:extLst>
              <a:ext uri="{FF2B5EF4-FFF2-40B4-BE49-F238E27FC236}">
                <a16:creationId xmlns:a16="http://schemas.microsoft.com/office/drawing/2014/main" id="{C77B3AB8-5DEC-90BE-7D58-D2FCE55CA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40745" y="6586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38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1A5B-672D-1CDF-87CD-0B9E1E1B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5000" kern="400" dirty="0"/>
              <a:t>KP žákovských družstev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BE3EB4-4857-0C94-F91A-D046072FF0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79215" y="2045745"/>
            <a:ext cx="8190924" cy="4541486"/>
          </a:xfrm>
        </p:spPr>
        <p:txBody>
          <a:bodyPr anchor="t">
            <a:norm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 kern="400" dirty="0"/>
              <a:t>Říčany, 15.4.2023 ( finálový turnaj )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1. ŠK JOLY Lysá nad Labem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2. KŠ Říčany 1925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3. ŠK Spartak Čelákovice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4. ŠK Zdice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kern="400" dirty="0"/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2"/>
              </a:rPr>
              <a:t>Výsledky</a:t>
            </a:r>
            <a:endParaRPr lang="cs-CZ" kern="400" dirty="0"/>
          </a:p>
        </p:txBody>
      </p:sp>
      <p:pic>
        <p:nvPicPr>
          <p:cNvPr id="4" name="Grafický objekt 3" descr="Medaile">
            <a:extLst>
              <a:ext uri="{FF2B5EF4-FFF2-40B4-BE49-F238E27FC236}">
                <a16:creationId xmlns:a16="http://schemas.microsoft.com/office/drawing/2014/main" id="{A0FE1FE3-7E3F-25ED-926E-6452AE01D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9215" y="6475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80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1A5B-672D-1CDF-87CD-0B9E1E1B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800" kern="400" dirty="0"/>
              <a:t>KP družstev mladších žáků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BE3EB4-4857-0C94-F91A-D046072FF0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79215" y="2045745"/>
            <a:ext cx="8190924" cy="4541486"/>
          </a:xfrm>
        </p:spPr>
        <p:txBody>
          <a:bodyPr anchor="t">
            <a:norm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 kern="400" dirty="0"/>
              <a:t>Říčany, 1.5.2023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1. KŠ Říčany 1925 A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2. ŠK JOLY Lysá nad Labem A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3. ŠK Spartak Čelákovice A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kern="400" dirty="0"/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2" action="ppaction://hlinkfile"/>
              </a:rPr>
              <a:t>Web SŠS</a:t>
            </a: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2" action="ppaction://hlinkfile"/>
              </a:rPr>
              <a:t>Propozice</a:t>
            </a: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3"/>
              </a:rPr>
              <a:t>Výsledky</a:t>
            </a:r>
            <a:endParaRPr lang="cs-CZ" kern="400" dirty="0"/>
          </a:p>
        </p:txBody>
      </p:sp>
      <p:pic>
        <p:nvPicPr>
          <p:cNvPr id="4" name="Grafický objekt 3" descr="Medaile">
            <a:extLst>
              <a:ext uri="{FF2B5EF4-FFF2-40B4-BE49-F238E27FC236}">
                <a16:creationId xmlns:a16="http://schemas.microsoft.com/office/drawing/2014/main" id="{ED968125-C4E6-1E97-85EF-E26B3198D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79215" y="6475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00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1A5B-672D-1CDF-87CD-0B9E1E1B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5000" kern="400" dirty="0"/>
              <a:t>KP škol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BE3EB4-4857-0C94-F91A-D046072FF0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79215" y="2045745"/>
            <a:ext cx="8309500" cy="4541486"/>
          </a:xfrm>
        </p:spPr>
        <p:txBody>
          <a:bodyPr anchor="t">
            <a:norm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 kern="400" dirty="0"/>
              <a:t>Neratovice, 21.3.2023 + 4.4.2023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1-5. 1. ZŠ </a:t>
            </a:r>
            <a:r>
              <a:rPr lang="cs-CZ" kern="400" dirty="0" err="1"/>
              <a:t>B.Hrozného</a:t>
            </a:r>
            <a:r>
              <a:rPr lang="cs-CZ" kern="400" dirty="0"/>
              <a:t> </a:t>
            </a:r>
            <a:r>
              <a:rPr lang="cs-CZ" sz="1700" kern="400" dirty="0"/>
              <a:t>Lysá</a:t>
            </a:r>
            <a:r>
              <a:rPr lang="cs-CZ" kern="400" dirty="0"/>
              <a:t>, 2. ZŠ JAK </a:t>
            </a:r>
            <a:r>
              <a:rPr lang="cs-CZ" sz="1700" kern="400" dirty="0"/>
              <a:t>Lysá</a:t>
            </a:r>
            <a:r>
              <a:rPr lang="cs-CZ" kern="400" dirty="0"/>
              <a:t>, 3. ZŠ Kostelní </a:t>
            </a:r>
            <a:r>
              <a:rPr lang="cs-CZ" sz="1700" kern="400" dirty="0"/>
              <a:t>Čelákovice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6-9. 1. </a:t>
            </a:r>
            <a:r>
              <a:rPr lang="cs-CZ" kern="400" dirty="0" err="1"/>
              <a:t>Gym</a:t>
            </a:r>
            <a:r>
              <a:rPr lang="cs-CZ" kern="400" dirty="0"/>
              <a:t>. Benešov, 2. </a:t>
            </a:r>
            <a:r>
              <a:rPr lang="cs-CZ" kern="400" dirty="0" err="1"/>
              <a:t>Gym</a:t>
            </a:r>
            <a:r>
              <a:rPr lang="cs-CZ" kern="400" dirty="0"/>
              <a:t>. Nymburk A, 3. </a:t>
            </a:r>
            <a:r>
              <a:rPr lang="cs-CZ" kern="400" dirty="0" err="1"/>
              <a:t>Gym</a:t>
            </a:r>
            <a:r>
              <a:rPr lang="cs-CZ" kern="400" dirty="0"/>
              <a:t>. Nymburk B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SSS a SOU 1. Obch. </a:t>
            </a:r>
            <a:r>
              <a:rPr lang="cs-CZ" kern="400" dirty="0" err="1"/>
              <a:t>ak</a:t>
            </a:r>
            <a:r>
              <a:rPr lang="cs-CZ" kern="400" dirty="0"/>
              <a:t>. Vlašim, 2. </a:t>
            </a:r>
            <a:r>
              <a:rPr lang="cs-CZ" kern="400" dirty="0" err="1"/>
              <a:t>Gym</a:t>
            </a:r>
            <a:r>
              <a:rPr lang="cs-CZ" kern="400" dirty="0"/>
              <a:t>. Mladá Boleslav, 3. Dvořákovo </a:t>
            </a:r>
            <a:r>
              <a:rPr lang="cs-CZ" kern="400" dirty="0" err="1"/>
              <a:t>Gym</a:t>
            </a:r>
            <a:r>
              <a:rPr lang="cs-CZ" kern="400" dirty="0"/>
              <a:t>. Kralupy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kern="400" dirty="0"/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kern="400" dirty="0"/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2" action="ppaction://hlinkfile"/>
              </a:rPr>
              <a:t>Výsledky I</a:t>
            </a:r>
            <a:endParaRPr lang="cs-CZ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3"/>
              </a:rPr>
              <a:t>Výsledky II</a:t>
            </a:r>
            <a:endParaRPr lang="cs-CZ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4"/>
              </a:rPr>
              <a:t>Výsledky III</a:t>
            </a: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kern="400" dirty="0"/>
          </a:p>
        </p:txBody>
      </p:sp>
      <p:pic>
        <p:nvPicPr>
          <p:cNvPr id="4" name="Grafický objekt 3" descr="Medaile">
            <a:extLst>
              <a:ext uri="{FF2B5EF4-FFF2-40B4-BE49-F238E27FC236}">
                <a16:creationId xmlns:a16="http://schemas.microsoft.com/office/drawing/2014/main" id="{2E7EDF9A-4E8C-7FCB-B87B-BCDBA2961E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79215" y="6475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8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1A5B-672D-1CDF-87CD-0B9E1E1B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Složení komise mládeže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BE3EB4-4857-0C94-F91A-D046072FF0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88093" y="2125644"/>
            <a:ext cx="8182046" cy="3924300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kern="400" dirty="0"/>
              <a:t>předseda komise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Tomáš Mrázek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kern="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kern="400" dirty="0"/>
              <a:t>členové</a:t>
            </a:r>
            <a:endParaRPr lang="cs-CZ" kern="400" dirty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Karel </a:t>
            </a:r>
            <a:r>
              <a:rPr lang="cs-CZ" kern="400" dirty="0" err="1"/>
              <a:t>Štufka</a:t>
            </a:r>
            <a:r>
              <a:rPr lang="cs-CZ" kern="400" dirty="0"/>
              <a:t> ( SA )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Eva Rosenbaumová ( SB )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Pavel </a:t>
            </a:r>
            <a:r>
              <a:rPr lang="cs-CZ" kern="400" dirty="0" err="1"/>
              <a:t>Langmaier</a:t>
            </a:r>
            <a:r>
              <a:rPr lang="cs-CZ" kern="400" dirty="0"/>
              <a:t> ( SC )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Bořek Kolář ( SD )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Petr Havelka ( SE )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kern="400" dirty="0"/>
          </a:p>
          <a:p>
            <a:pPr marL="0" indent="0" algn="l">
              <a:buNone/>
            </a:pPr>
            <a:endParaRPr lang="cs-CZ" kern="400" dirty="0"/>
          </a:p>
        </p:txBody>
      </p:sp>
      <p:pic>
        <p:nvPicPr>
          <p:cNvPr id="9" name="Grafický objekt 8" descr="Pruhový graf se vzestupným trendem">
            <a:extLst>
              <a:ext uri="{FF2B5EF4-FFF2-40B4-BE49-F238E27FC236}">
                <a16:creationId xmlns:a16="http://schemas.microsoft.com/office/drawing/2014/main" id="{E03C0E88-CB0C-ECFD-2CBF-5389902A5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7277" y="6338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6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1A5B-672D-1CDF-87CD-0B9E1E1B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kern="400" dirty="0"/>
              <a:t>M Čech mládeže 12-16 let</a:t>
            </a:r>
            <a:endParaRPr lang="cs-CZ" sz="4200" kern="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BE3EB4-4857-0C94-F91A-D046072FF0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79215" y="2045745"/>
            <a:ext cx="8939814" cy="4541486"/>
          </a:xfrm>
        </p:spPr>
        <p:txBody>
          <a:bodyPr anchor="t">
            <a:norm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 kern="400" dirty="0"/>
              <a:t>Harrachov, 21.-28.10.2023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H12 </a:t>
            </a:r>
            <a:r>
              <a:rPr lang="cs-CZ" kern="400" dirty="0">
                <a:solidFill>
                  <a:srgbClr val="FFFF00"/>
                </a:solidFill>
              </a:rPr>
              <a:t>1. </a:t>
            </a:r>
            <a:r>
              <a:rPr lang="cs-CZ" kern="400" dirty="0" err="1">
                <a:solidFill>
                  <a:srgbClr val="FFFF00"/>
                </a:solidFill>
              </a:rPr>
              <a:t>Artamonov</a:t>
            </a:r>
            <a:r>
              <a:rPr lang="cs-CZ" kern="400" dirty="0">
                <a:solidFill>
                  <a:srgbClr val="FFFF00"/>
                </a:solidFill>
              </a:rPr>
              <a:t> </a:t>
            </a:r>
            <a:r>
              <a:rPr lang="cs-CZ" kern="400" dirty="0" err="1">
                <a:solidFill>
                  <a:srgbClr val="FFFF00"/>
                </a:solidFill>
              </a:rPr>
              <a:t>Mikhail</a:t>
            </a:r>
            <a:r>
              <a:rPr lang="cs-CZ" kern="400" dirty="0"/>
              <a:t>, 6. Trejbal Jindřich, 10. Fadrný Jáchym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H14 </a:t>
            </a:r>
            <a:r>
              <a:rPr lang="cs-CZ" kern="400" dirty="0">
                <a:solidFill>
                  <a:schemeClr val="accent6"/>
                </a:solidFill>
              </a:rPr>
              <a:t>2. </a:t>
            </a:r>
            <a:r>
              <a:rPr lang="cs-CZ" kern="400" dirty="0" err="1">
                <a:solidFill>
                  <a:schemeClr val="accent6"/>
                </a:solidFill>
              </a:rPr>
              <a:t>Topenčík</a:t>
            </a:r>
            <a:r>
              <a:rPr lang="cs-CZ" kern="400" dirty="0">
                <a:solidFill>
                  <a:schemeClr val="accent6"/>
                </a:solidFill>
              </a:rPr>
              <a:t> Bruno</a:t>
            </a:r>
            <a:r>
              <a:rPr lang="cs-CZ" kern="400" dirty="0"/>
              <a:t>,17. </a:t>
            </a:r>
            <a:r>
              <a:rPr lang="cs-CZ" kern="400" dirty="0" err="1"/>
              <a:t>Stafaniv</a:t>
            </a:r>
            <a:r>
              <a:rPr lang="cs-CZ" kern="400" dirty="0"/>
              <a:t> Vladislav, 19. Petrášek Jiří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H16 </a:t>
            </a:r>
            <a:r>
              <a:rPr lang="cs-CZ" kern="400" dirty="0">
                <a:solidFill>
                  <a:schemeClr val="accent4"/>
                </a:solidFill>
              </a:rPr>
              <a:t>3. </a:t>
            </a:r>
            <a:r>
              <a:rPr lang="cs-CZ" kern="400" dirty="0" err="1">
                <a:solidFill>
                  <a:schemeClr val="accent4"/>
                </a:solidFill>
              </a:rPr>
              <a:t>Vyšinský</a:t>
            </a:r>
            <a:r>
              <a:rPr lang="cs-CZ" kern="400" dirty="0">
                <a:solidFill>
                  <a:schemeClr val="accent4"/>
                </a:solidFill>
              </a:rPr>
              <a:t> Otakar</a:t>
            </a:r>
            <a:r>
              <a:rPr lang="cs-CZ" kern="400" dirty="0"/>
              <a:t>, 5. </a:t>
            </a:r>
            <a:r>
              <a:rPr lang="cs-CZ" kern="400" dirty="0" err="1"/>
              <a:t>Presseler</a:t>
            </a:r>
            <a:r>
              <a:rPr lang="cs-CZ" kern="400" dirty="0"/>
              <a:t> Tobias, 7. Stein Michael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D12 23. </a:t>
            </a:r>
            <a:r>
              <a:rPr lang="cs-CZ" sz="1600" kern="400" dirty="0">
                <a:solidFill>
                  <a:schemeClr val="accent6"/>
                </a:solidFill>
              </a:rPr>
              <a:t>Štěpánková Linda </a:t>
            </a:r>
            <a:r>
              <a:rPr lang="cs-CZ" sz="1500" i="1" kern="400" dirty="0">
                <a:solidFill>
                  <a:schemeClr val="accent6"/>
                </a:solidFill>
              </a:rPr>
              <a:t>(2.)</a:t>
            </a:r>
            <a:r>
              <a:rPr lang="cs-CZ" sz="1500" kern="400" dirty="0">
                <a:solidFill>
                  <a:schemeClr val="accent6"/>
                </a:solidFill>
              </a:rPr>
              <a:t>, </a:t>
            </a:r>
            <a:r>
              <a:rPr lang="cs-CZ" kern="400" dirty="0"/>
              <a:t>38. </a:t>
            </a:r>
            <a:r>
              <a:rPr lang="cs-CZ" sz="1600" kern="400" dirty="0"/>
              <a:t>Vaníčková Natálie </a:t>
            </a:r>
            <a:r>
              <a:rPr lang="cs-CZ" sz="1500" i="1" kern="400" dirty="0"/>
              <a:t>(4.), </a:t>
            </a:r>
            <a:r>
              <a:rPr lang="cs-CZ" sz="1600" i="1" kern="400" dirty="0"/>
              <a:t>41</a:t>
            </a:r>
            <a:r>
              <a:rPr lang="cs-CZ" sz="1600" kern="400" dirty="0"/>
              <a:t>. </a:t>
            </a:r>
            <a:r>
              <a:rPr lang="cs-CZ" sz="1400" kern="400" dirty="0" err="1"/>
              <a:t>Kammová</a:t>
            </a:r>
            <a:r>
              <a:rPr lang="cs-CZ" sz="1400" kern="400" dirty="0"/>
              <a:t> Natálie </a:t>
            </a:r>
            <a:r>
              <a:rPr lang="cs-CZ" sz="1400" i="1" kern="400" dirty="0"/>
              <a:t>(5.)</a:t>
            </a:r>
            <a:endParaRPr lang="cs-CZ" sz="1500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D14 18</a:t>
            </a:r>
            <a:r>
              <a:rPr lang="cs-CZ" sz="1600" kern="400" dirty="0"/>
              <a:t>. </a:t>
            </a:r>
            <a:r>
              <a:rPr lang="cs-CZ" sz="1600" kern="400" dirty="0" err="1"/>
              <a:t>Kammová</a:t>
            </a:r>
            <a:r>
              <a:rPr lang="cs-CZ" sz="1600" kern="400" dirty="0"/>
              <a:t> Kateřina (3.), </a:t>
            </a:r>
            <a:r>
              <a:rPr lang="cs-CZ" kern="400" dirty="0"/>
              <a:t>63. </a:t>
            </a:r>
            <a:r>
              <a:rPr lang="cs-CZ" sz="1600" kern="400" dirty="0"/>
              <a:t>Kopecká Libuše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D16 </a:t>
            </a:r>
            <a:r>
              <a:rPr lang="cs-CZ" sz="1600" kern="400" dirty="0">
                <a:solidFill>
                  <a:schemeClr val="accent6"/>
                </a:solidFill>
              </a:rPr>
              <a:t>24. Kaplanová Dominika (2.), </a:t>
            </a:r>
            <a:r>
              <a:rPr lang="cs-CZ" sz="1600" kern="400" dirty="0"/>
              <a:t>29</a:t>
            </a:r>
            <a:r>
              <a:rPr lang="cs-CZ" kern="400" dirty="0"/>
              <a:t>. </a:t>
            </a:r>
            <a:r>
              <a:rPr lang="cs-CZ" sz="1600" kern="400" dirty="0"/>
              <a:t>Dudková Josefína </a:t>
            </a:r>
            <a:r>
              <a:rPr lang="cs-CZ" sz="1500" i="1" kern="400" dirty="0"/>
              <a:t>(4.)</a:t>
            </a:r>
            <a:r>
              <a:rPr lang="cs-CZ" sz="1500" kern="400" dirty="0"/>
              <a:t>, 63</a:t>
            </a:r>
            <a:r>
              <a:rPr lang="cs-CZ" kern="400" dirty="0"/>
              <a:t>. </a:t>
            </a:r>
            <a:r>
              <a:rPr lang="cs-CZ" sz="1600" kern="400" dirty="0"/>
              <a:t>Dufková Tereza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sz="1700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2"/>
              </a:rPr>
              <a:t>Web Chess.cz</a:t>
            </a: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3"/>
              </a:rPr>
              <a:t>Propozice</a:t>
            </a: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4"/>
              </a:rPr>
              <a:t>Výsledky</a:t>
            </a:r>
            <a:endParaRPr lang="cs-CZ" kern="400" dirty="0"/>
          </a:p>
        </p:txBody>
      </p:sp>
      <p:pic>
        <p:nvPicPr>
          <p:cNvPr id="4" name="Grafický objekt 3" descr="Medaile">
            <a:extLst>
              <a:ext uri="{FF2B5EF4-FFF2-40B4-BE49-F238E27FC236}">
                <a16:creationId xmlns:a16="http://schemas.microsoft.com/office/drawing/2014/main" id="{B9AFDBE7-2FD6-13C3-2C4D-E600601049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79215" y="6475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66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1A5B-672D-1CDF-87CD-0B9E1E1B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200" kern="400" dirty="0"/>
              <a:t>M Čech mládeže do 8 a 10 let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BE3EB4-4857-0C94-F91A-D046072FF0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79215" y="2045745"/>
            <a:ext cx="8939814" cy="4541486"/>
          </a:xfrm>
        </p:spPr>
        <p:txBody>
          <a:bodyPr anchor="t">
            <a:norm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 kern="400" dirty="0"/>
              <a:t>Teplice, 15.-19.11.2023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H10 4. Barták Tobias, 5. Vrátný Vojtěch, 8. Fadrný Jonáš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D10 16. </a:t>
            </a:r>
            <a:r>
              <a:rPr lang="cs-CZ" sz="1600" kern="400" dirty="0" err="1"/>
              <a:t>Topenčíková</a:t>
            </a:r>
            <a:r>
              <a:rPr lang="cs-CZ" sz="1600" kern="400" dirty="0"/>
              <a:t> Ellen</a:t>
            </a:r>
            <a:r>
              <a:rPr lang="cs-CZ" sz="1500" i="1" kern="400" dirty="0"/>
              <a:t>(2.), </a:t>
            </a:r>
            <a:r>
              <a:rPr lang="cs-CZ" i="1" kern="400" dirty="0"/>
              <a:t>17</a:t>
            </a:r>
            <a:r>
              <a:rPr lang="cs-CZ" kern="400" dirty="0"/>
              <a:t>. </a:t>
            </a:r>
            <a:r>
              <a:rPr lang="cs-CZ" sz="1700" kern="400" dirty="0"/>
              <a:t>Melicharová Tereza </a:t>
            </a:r>
            <a:r>
              <a:rPr lang="cs-CZ" sz="1500" i="1" kern="400" dirty="0"/>
              <a:t>(3.)</a:t>
            </a:r>
            <a:r>
              <a:rPr lang="cs-CZ" kern="400" dirty="0"/>
              <a:t>, 24. </a:t>
            </a:r>
            <a:r>
              <a:rPr lang="cs-CZ" sz="1600" kern="400" dirty="0" err="1"/>
              <a:t>Mauricová</a:t>
            </a:r>
            <a:r>
              <a:rPr lang="cs-CZ" sz="1600" kern="400" dirty="0"/>
              <a:t> Ivana </a:t>
            </a:r>
            <a:r>
              <a:rPr lang="cs-CZ" sz="1500" kern="400" dirty="0"/>
              <a:t>(6.)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sz="1700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sz="1700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sz="1700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sz="1700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sz="1700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sz="1700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2"/>
              </a:rPr>
              <a:t>Web Chess.cz</a:t>
            </a: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3"/>
              </a:rPr>
              <a:t>Propozice</a:t>
            </a: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4"/>
              </a:rPr>
              <a:t>Výsledky</a:t>
            </a:r>
            <a:endParaRPr lang="cs-CZ" kern="400" dirty="0"/>
          </a:p>
        </p:txBody>
      </p:sp>
      <p:pic>
        <p:nvPicPr>
          <p:cNvPr id="4" name="Grafický objekt 3" descr="Medaile">
            <a:extLst>
              <a:ext uri="{FF2B5EF4-FFF2-40B4-BE49-F238E27FC236}">
                <a16:creationId xmlns:a16="http://schemas.microsoft.com/office/drawing/2014/main" id="{D27E82B2-203B-039A-CB2F-A68BEAF64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79215" y="6475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6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1A5B-672D-1CDF-87CD-0B9E1E1B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kern="400" dirty="0"/>
              <a:t>M ČR mládeže 10-16 let</a:t>
            </a:r>
            <a:endParaRPr lang="cs-CZ" sz="4200" kern="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BE3EB4-4857-0C94-F91A-D046072FF0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79215" y="2045745"/>
            <a:ext cx="8190924" cy="4541486"/>
          </a:xfrm>
        </p:spPr>
        <p:txBody>
          <a:bodyPr anchor="t">
            <a:normAutofit fontScale="92500" lnSpcReduction="10000"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 kern="400" dirty="0"/>
              <a:t>Teplice, 11.-18.3.2023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700" kern="400" dirty="0"/>
              <a:t>H10 5. Kolář Edvard, 9. Trejbal Jindřich, 10. Fadrný Jáchym, 12. </a:t>
            </a:r>
            <a:r>
              <a:rPr lang="cs-CZ" sz="1700" kern="400" dirty="0" err="1"/>
              <a:t>Gernert</a:t>
            </a:r>
            <a:r>
              <a:rPr lang="cs-CZ" sz="1700" kern="400" dirty="0"/>
              <a:t> Tomáš, 17.  Fadrný Jonáš, 21. Vorlík Jáchym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700" kern="400" dirty="0"/>
              <a:t>H12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700" kern="400" dirty="0"/>
              <a:t>H14 4. </a:t>
            </a:r>
            <a:r>
              <a:rPr lang="cs-CZ" sz="1700" kern="400" dirty="0" err="1"/>
              <a:t>Martyrosian</a:t>
            </a:r>
            <a:r>
              <a:rPr lang="cs-CZ" sz="1700" kern="400" dirty="0"/>
              <a:t> David, 5. </a:t>
            </a:r>
            <a:r>
              <a:rPr lang="cs-CZ" sz="1700" kern="400" dirty="0" err="1"/>
              <a:t>Ocelák</a:t>
            </a:r>
            <a:r>
              <a:rPr lang="cs-CZ" sz="1700" kern="400" dirty="0"/>
              <a:t> David, 8. </a:t>
            </a:r>
            <a:r>
              <a:rPr lang="cs-CZ" sz="1700" kern="400" dirty="0" err="1"/>
              <a:t>Popov</a:t>
            </a:r>
            <a:r>
              <a:rPr lang="cs-CZ" sz="1700" kern="400" dirty="0"/>
              <a:t> Roman, 13. </a:t>
            </a:r>
            <a:r>
              <a:rPr lang="cs-CZ" sz="1700" kern="400" dirty="0" err="1"/>
              <a:t>Topenčík</a:t>
            </a:r>
            <a:r>
              <a:rPr lang="cs-CZ" sz="1700" kern="400" dirty="0"/>
              <a:t> Bruno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700" kern="400" dirty="0"/>
              <a:t>H16 4. Janouš Marek, 6. Seidl Jan, 24. Mrázek Adam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700" kern="400" dirty="0"/>
              <a:t>D10 </a:t>
            </a:r>
            <a:r>
              <a:rPr lang="cs-CZ" sz="1700" kern="400" dirty="0">
                <a:solidFill>
                  <a:schemeClr val="accent6"/>
                </a:solidFill>
              </a:rPr>
              <a:t>2. Melicharová Veronika</a:t>
            </a:r>
            <a:r>
              <a:rPr lang="cs-CZ" sz="1700" kern="400" dirty="0"/>
              <a:t>, 5. Vaníčková Natálie, 9. Melicharová Tereza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700" kern="400" dirty="0"/>
              <a:t>D12 6. Kůsová Nikola, 11. Štěpánková Linda, 12. </a:t>
            </a:r>
            <a:r>
              <a:rPr lang="cs-CZ" sz="1700" kern="400" dirty="0" err="1"/>
              <a:t>Hujová</a:t>
            </a:r>
            <a:r>
              <a:rPr lang="cs-CZ" sz="1700" kern="400" dirty="0"/>
              <a:t> Tess, 14. Jeníková Sabina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700" kern="400" dirty="0"/>
              <a:t>D14 4. Kaplanová Dominika, 11. </a:t>
            </a:r>
            <a:r>
              <a:rPr lang="cs-CZ" sz="1700" kern="400" dirty="0" err="1"/>
              <a:t>Kammová</a:t>
            </a:r>
            <a:r>
              <a:rPr lang="cs-CZ" sz="1700" kern="400" dirty="0"/>
              <a:t> Kateřina, 28. Kopecká Libuše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700" kern="400" dirty="0"/>
              <a:t>D16 </a:t>
            </a:r>
            <a:r>
              <a:rPr lang="cs-CZ" sz="1700" kern="400" dirty="0">
                <a:solidFill>
                  <a:schemeClr val="accent5"/>
                </a:solidFill>
              </a:rPr>
              <a:t>3. Dudková Josefína</a:t>
            </a:r>
            <a:r>
              <a:rPr lang="cs-CZ" sz="1700" kern="400" dirty="0"/>
              <a:t>, 19. Mullerová Karina Nela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2"/>
              </a:rPr>
              <a:t>Web Chess.cz</a:t>
            </a: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3"/>
              </a:rPr>
              <a:t>Propozice</a:t>
            </a: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/>
              <a:t>Výsledky</a:t>
            </a:r>
          </a:p>
        </p:txBody>
      </p:sp>
      <p:pic>
        <p:nvPicPr>
          <p:cNvPr id="4" name="Grafický objekt 3" descr="Medaile">
            <a:extLst>
              <a:ext uri="{FF2B5EF4-FFF2-40B4-BE49-F238E27FC236}">
                <a16:creationId xmlns:a16="http://schemas.microsoft.com/office/drawing/2014/main" id="{E9BD53B2-DAD0-6F29-78A6-3373EEBE2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79215" y="6475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03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1A5B-672D-1CDF-87CD-0B9E1E1B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kern="400" dirty="0"/>
              <a:t>M ČR juniorů a juniorek</a:t>
            </a:r>
            <a:endParaRPr lang="cs-CZ" sz="4200" kern="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BE3EB4-4857-0C94-F91A-D046072FF0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79215" y="2045745"/>
            <a:ext cx="8939814" cy="4541486"/>
          </a:xfrm>
        </p:spPr>
        <p:txBody>
          <a:bodyPr anchor="t">
            <a:norm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 kern="400" dirty="0"/>
              <a:t>Jaroměřice nad Rokytnou, 10.-18.3.2023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H </a:t>
            </a:r>
            <a:r>
              <a:rPr lang="cs-CZ" sz="1800" kern="400" dirty="0"/>
              <a:t>5. Šmolík Jáchym, 9. </a:t>
            </a:r>
            <a:r>
              <a:rPr lang="cs-CZ" sz="1800" kern="400" dirty="0" err="1"/>
              <a:t>Ocelák</a:t>
            </a:r>
            <a:r>
              <a:rPr lang="cs-CZ" sz="1800" kern="400" dirty="0"/>
              <a:t> Jakub, 10. </a:t>
            </a:r>
            <a:r>
              <a:rPr lang="cs-CZ" sz="1800" kern="400" dirty="0" err="1"/>
              <a:t>Hlavina</a:t>
            </a:r>
            <a:r>
              <a:rPr lang="cs-CZ" sz="1800" kern="400" dirty="0"/>
              <a:t> Matouš, 11. Mach Petr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D </a:t>
            </a:r>
            <a:r>
              <a:rPr lang="cs-CZ" sz="1800" i="1" kern="400" dirty="0"/>
              <a:t>4. </a:t>
            </a:r>
            <a:r>
              <a:rPr lang="cs-CZ" sz="1800" i="1" kern="400" dirty="0" err="1"/>
              <a:t>Hosová</a:t>
            </a:r>
            <a:r>
              <a:rPr lang="cs-CZ" sz="1800" i="1" kern="400" dirty="0"/>
              <a:t> Sandra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kern="400" dirty="0"/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sz="1700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sz="1700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sz="1700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2"/>
              </a:rPr>
              <a:t>Web Chess.cz</a:t>
            </a:r>
            <a:r>
              <a:rPr lang="cs-CZ" kern="400" dirty="0"/>
              <a:t> a </a:t>
            </a:r>
            <a:r>
              <a:rPr lang="cs-CZ" kern="400" dirty="0">
                <a:hlinkClick r:id="rId3"/>
              </a:rPr>
              <a:t>Web Chess.cz</a:t>
            </a:r>
            <a:endParaRPr lang="cs-CZ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4"/>
              </a:rPr>
              <a:t>Propozice</a:t>
            </a:r>
            <a:endParaRPr lang="cs-CZ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5"/>
              </a:rPr>
              <a:t>Výsledky</a:t>
            </a:r>
            <a:endParaRPr lang="cs-CZ" kern="400" dirty="0"/>
          </a:p>
        </p:txBody>
      </p:sp>
      <p:pic>
        <p:nvPicPr>
          <p:cNvPr id="4" name="Grafický objekt 3" descr="Medaile">
            <a:extLst>
              <a:ext uri="{FF2B5EF4-FFF2-40B4-BE49-F238E27FC236}">
                <a16:creationId xmlns:a16="http://schemas.microsoft.com/office/drawing/2014/main" id="{E753FB37-C801-E8FE-E5A1-2ECEB5A25E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79215" y="6475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67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1A5B-672D-1CDF-87CD-0B9E1E1B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kern="400" dirty="0"/>
              <a:t>Polofinále M ČR juniorů a juniorek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BE3EB4-4857-0C94-F91A-D046072FF0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79215" y="2045745"/>
            <a:ext cx="8939814" cy="4541486"/>
          </a:xfrm>
        </p:spPr>
        <p:txBody>
          <a:bodyPr anchor="t">
            <a:norm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 kern="400" dirty="0"/>
              <a:t>Harrachov, 11.-18.11.2023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H 2. Seidl Jan, 15. Pražák Daniel, 18. </a:t>
            </a:r>
            <a:r>
              <a:rPr lang="cs-CZ" kern="400" dirty="0" err="1"/>
              <a:t>Ocelák</a:t>
            </a:r>
            <a:r>
              <a:rPr lang="cs-CZ" kern="400" dirty="0"/>
              <a:t> Jakub, 25. Mach Petr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D </a:t>
            </a:r>
            <a:r>
              <a:rPr lang="cs-CZ" i="1" kern="400" dirty="0"/>
              <a:t>17. </a:t>
            </a:r>
            <a:r>
              <a:rPr lang="cs-CZ" i="1" kern="400" dirty="0" err="1"/>
              <a:t>Hosová</a:t>
            </a:r>
            <a:r>
              <a:rPr lang="cs-CZ" i="1" kern="400" dirty="0"/>
              <a:t> Sandra</a:t>
            </a:r>
            <a:endParaRPr lang="cs-CZ" kern="400" dirty="0"/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sz="1700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sz="1700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sz="1700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2"/>
              </a:rPr>
              <a:t>Web Chess.cz</a:t>
            </a:r>
            <a:r>
              <a:rPr lang="cs-CZ" kern="400" dirty="0"/>
              <a:t> a </a:t>
            </a:r>
            <a:r>
              <a:rPr lang="cs-CZ" kern="400" dirty="0">
                <a:hlinkClick r:id="rId3"/>
              </a:rPr>
              <a:t>Web Chess.cz</a:t>
            </a:r>
            <a:endParaRPr lang="cs-CZ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4"/>
              </a:rPr>
              <a:t>Propozice</a:t>
            </a:r>
            <a:endParaRPr lang="cs-CZ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5"/>
              </a:rPr>
              <a:t>Výsledky</a:t>
            </a:r>
            <a:endParaRPr lang="cs-CZ" kern="400" dirty="0"/>
          </a:p>
        </p:txBody>
      </p:sp>
      <p:pic>
        <p:nvPicPr>
          <p:cNvPr id="4" name="Grafický objekt 3" descr="Medaile">
            <a:extLst>
              <a:ext uri="{FF2B5EF4-FFF2-40B4-BE49-F238E27FC236}">
                <a16:creationId xmlns:a16="http://schemas.microsoft.com/office/drawing/2014/main" id="{E753FB37-C801-E8FE-E5A1-2ECEB5A25E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79215" y="6475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64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1A5B-672D-1CDF-87CD-0B9E1E1B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kern="400" dirty="0"/>
              <a:t>M ČR do 8 let</a:t>
            </a:r>
            <a:endParaRPr lang="cs-CZ" sz="4200" kern="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BE3EB4-4857-0C94-F91A-D046072FF0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79215" y="2045745"/>
            <a:ext cx="8939814" cy="4541486"/>
          </a:xfrm>
        </p:spPr>
        <p:txBody>
          <a:bodyPr anchor="t">
            <a:norm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 kern="400" dirty="0"/>
              <a:t>Krnov, 30.4.-1.´5.2023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H8 11. Vrátný Vojtěch, 22. Krejčík Radek, 25. Soukup Erik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D8 4. </a:t>
            </a:r>
            <a:r>
              <a:rPr lang="cs-CZ" kern="400" dirty="0" err="1"/>
              <a:t>Kammová</a:t>
            </a:r>
            <a:r>
              <a:rPr lang="cs-CZ" kern="400" dirty="0"/>
              <a:t> Viktorie, 6. </a:t>
            </a:r>
            <a:r>
              <a:rPr lang="cs-CZ" kern="400" dirty="0" err="1"/>
              <a:t>Mauricová</a:t>
            </a:r>
            <a:r>
              <a:rPr lang="cs-CZ" kern="400" dirty="0"/>
              <a:t> Ivana, 7. </a:t>
            </a:r>
            <a:r>
              <a:rPr lang="cs-CZ" kern="400" dirty="0" err="1"/>
              <a:t>Balmuš</a:t>
            </a:r>
            <a:r>
              <a:rPr lang="cs-CZ" kern="400" dirty="0"/>
              <a:t> Alexa</a:t>
            </a:r>
            <a:endParaRPr lang="cs-CZ" i="1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kern="400" dirty="0"/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sz="1700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sz="1700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sz="1700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2"/>
              </a:rPr>
              <a:t>Web Chess.cz</a:t>
            </a:r>
            <a:endParaRPr lang="cs-CZ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3"/>
              </a:rPr>
              <a:t>Propozice</a:t>
            </a:r>
            <a:endParaRPr lang="cs-CZ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4"/>
              </a:rPr>
              <a:t>Výsledky</a:t>
            </a:r>
            <a:endParaRPr lang="cs-CZ" kern="400" dirty="0"/>
          </a:p>
        </p:txBody>
      </p:sp>
      <p:pic>
        <p:nvPicPr>
          <p:cNvPr id="4" name="Grafický objekt 3" descr="Medaile">
            <a:extLst>
              <a:ext uri="{FF2B5EF4-FFF2-40B4-BE49-F238E27FC236}">
                <a16:creationId xmlns:a16="http://schemas.microsoft.com/office/drawing/2014/main" id="{6E3DF00D-24F2-AC62-8964-CF4B5FE5BA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79215" y="6498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07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1A5B-672D-1CDF-87CD-0B9E1E1B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kern="400" dirty="0"/>
              <a:t>M ČR v rapid šachu mládeže</a:t>
            </a:r>
            <a:endParaRPr lang="cs-CZ" sz="4200" kern="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BE3EB4-4857-0C94-F91A-D046072FF0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79215" y="2045745"/>
            <a:ext cx="8939814" cy="4541486"/>
          </a:xfrm>
        </p:spPr>
        <p:txBody>
          <a:bodyPr anchor="t">
            <a:norm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 kern="400" dirty="0"/>
              <a:t>Harrachov, 9.-10.9.2023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H10 2. </a:t>
            </a:r>
            <a:r>
              <a:rPr lang="cs-CZ" sz="1800" kern="400" dirty="0"/>
              <a:t>Fadrný Jáchym, 3. </a:t>
            </a:r>
            <a:r>
              <a:rPr lang="cs-CZ" sz="1800" kern="400" dirty="0" err="1"/>
              <a:t>Gernert</a:t>
            </a:r>
            <a:r>
              <a:rPr lang="cs-CZ" sz="1800" kern="400" dirty="0"/>
              <a:t> Tomáš, 7. Vorlík Jáchym, 8. Barták Tobias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H12 26. </a:t>
            </a:r>
            <a:r>
              <a:rPr lang="cs-CZ" kern="400" dirty="0" err="1"/>
              <a:t>Artamonov</a:t>
            </a:r>
            <a:r>
              <a:rPr lang="cs-CZ" kern="400" dirty="0"/>
              <a:t> </a:t>
            </a:r>
            <a:r>
              <a:rPr lang="cs-CZ" kern="400" dirty="0" err="1"/>
              <a:t>Mikhail</a:t>
            </a:r>
            <a:r>
              <a:rPr lang="cs-CZ" kern="400" dirty="0"/>
              <a:t>, 28. </a:t>
            </a:r>
            <a:r>
              <a:rPr lang="cs-CZ" kern="400" dirty="0" err="1"/>
              <a:t>Denko</a:t>
            </a:r>
            <a:r>
              <a:rPr lang="cs-CZ" kern="400" dirty="0"/>
              <a:t> Otakar, 38. Kováč Pavel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H14 6. </a:t>
            </a:r>
            <a:r>
              <a:rPr lang="cs-CZ" kern="400" dirty="0" err="1"/>
              <a:t>Popov</a:t>
            </a:r>
            <a:r>
              <a:rPr lang="cs-CZ" kern="400" dirty="0"/>
              <a:t> Roman, 7. </a:t>
            </a:r>
            <a:r>
              <a:rPr lang="cs-CZ" kern="400" dirty="0" err="1"/>
              <a:t>Martirosyan</a:t>
            </a:r>
            <a:r>
              <a:rPr lang="cs-CZ" kern="400" dirty="0"/>
              <a:t> David, 15. </a:t>
            </a:r>
            <a:r>
              <a:rPr lang="cs-CZ" kern="400" dirty="0" err="1"/>
              <a:t>Topenčík</a:t>
            </a:r>
            <a:r>
              <a:rPr lang="cs-CZ" kern="400" dirty="0"/>
              <a:t> Bruno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D10 9. Vaníčková Natálie, 10. </a:t>
            </a:r>
            <a:r>
              <a:rPr lang="cs-CZ" kern="400" dirty="0" err="1"/>
              <a:t>Topenčíková</a:t>
            </a:r>
            <a:r>
              <a:rPr lang="cs-CZ" kern="400" dirty="0"/>
              <a:t> Ellen, 12. </a:t>
            </a:r>
            <a:r>
              <a:rPr lang="cs-CZ" kern="400" dirty="0" err="1"/>
              <a:t>Balmuš</a:t>
            </a:r>
            <a:r>
              <a:rPr lang="cs-CZ" kern="400" dirty="0"/>
              <a:t> Alexa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D12 3. Štěpánková Linda, 6. Kůsová Nikola, 10. </a:t>
            </a:r>
            <a:r>
              <a:rPr lang="cs-CZ" kern="400" dirty="0" err="1"/>
              <a:t>Hujová</a:t>
            </a:r>
            <a:r>
              <a:rPr lang="cs-CZ" kern="400" dirty="0"/>
              <a:t> Tess</a:t>
            </a:r>
            <a:endParaRPr lang="cs-CZ" sz="1800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D14 5. </a:t>
            </a:r>
            <a:r>
              <a:rPr lang="cs-CZ" kern="400" dirty="0" err="1"/>
              <a:t>Kammová</a:t>
            </a:r>
            <a:r>
              <a:rPr lang="cs-CZ" kern="400" dirty="0"/>
              <a:t> Kateřina, 8. Kaplanová Dominika, 12. Dufková Tereza</a:t>
            </a:r>
            <a:endParaRPr lang="cs-CZ" sz="1700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sz="1700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2"/>
              </a:rPr>
              <a:t>Web Chess.cz</a:t>
            </a: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3"/>
              </a:rPr>
              <a:t>Propozice</a:t>
            </a:r>
            <a:endParaRPr lang="cs-CZ" kern="4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4"/>
              </a:rPr>
              <a:t>Výsledky</a:t>
            </a:r>
            <a:endParaRPr lang="cs-CZ" kern="400" dirty="0"/>
          </a:p>
        </p:txBody>
      </p:sp>
      <p:pic>
        <p:nvPicPr>
          <p:cNvPr id="4" name="Grafický objekt 3" descr="Medaile">
            <a:extLst>
              <a:ext uri="{FF2B5EF4-FFF2-40B4-BE49-F238E27FC236}">
                <a16:creationId xmlns:a16="http://schemas.microsoft.com/office/drawing/2014/main" id="{C5613914-3E29-D87C-5CF5-FE6E98B4F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79215" y="6675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0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1A5B-672D-1CDF-87CD-0B9E1E1B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200" kern="400" dirty="0"/>
              <a:t>M ČR družstev mladších žáků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BE3EB4-4857-0C94-F91A-D046072FF0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79215" y="2045745"/>
            <a:ext cx="8309500" cy="4541486"/>
          </a:xfrm>
        </p:spPr>
        <p:txBody>
          <a:bodyPr anchor="t">
            <a:normAutofit fontScale="92500" lnSpcReduction="20000"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 kern="400" dirty="0"/>
              <a:t>Harrachov, 16.-18.6.2023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9. ŠK JOLY Lysá nad Labem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10. KŠ Říčany 1925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14. Spartak Čelákovice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kern="400" dirty="0"/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kern="400" dirty="0"/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kern="400" dirty="0"/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kern="400" dirty="0"/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kern="400" dirty="0"/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2"/>
              </a:rPr>
              <a:t>Web Chess.cz</a:t>
            </a:r>
            <a:endParaRPr lang="cs-CZ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3"/>
              </a:rPr>
              <a:t>Propozice</a:t>
            </a:r>
            <a:endParaRPr lang="cs-CZ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4"/>
              </a:rPr>
              <a:t>Výsledky</a:t>
            </a:r>
            <a:endParaRPr lang="cs-CZ" kern="400" dirty="0"/>
          </a:p>
        </p:txBody>
      </p:sp>
      <p:pic>
        <p:nvPicPr>
          <p:cNvPr id="4" name="Grafický objekt 3" descr="Medaile">
            <a:extLst>
              <a:ext uri="{FF2B5EF4-FFF2-40B4-BE49-F238E27FC236}">
                <a16:creationId xmlns:a16="http://schemas.microsoft.com/office/drawing/2014/main" id="{FA6D5B11-A4EE-9CC6-48DA-1EF3386239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79215" y="6475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21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1A5B-672D-1CDF-87CD-0B9E1E1B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200" kern="400" dirty="0"/>
              <a:t>M ČR družstev starších žáků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BE3EB4-4857-0C94-F91A-D046072FF0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79215" y="2045745"/>
            <a:ext cx="8309500" cy="4541486"/>
          </a:xfrm>
        </p:spPr>
        <p:txBody>
          <a:bodyPr anchor="t">
            <a:normAutofit fontScale="85000" lnSpcReduction="20000"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 kern="400" dirty="0"/>
              <a:t>Chrudim, 28.-29.5.2022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1.   KŠ Říčany 1925 „A“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9. KŠ Říčany 1925 „B“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18. ŠK JOLY Lysá nad Labem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29. TJ Kralupy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38. KŠ Říčany 1925 „C“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47. ŠK JOLY Lysá nad Labem „B“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kern="400" dirty="0"/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kern="400" dirty="0"/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kern="400" dirty="0"/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kern="400" dirty="0"/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kern="400" dirty="0"/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2"/>
              </a:rPr>
              <a:t>Web Chess.cz</a:t>
            </a:r>
            <a:endParaRPr lang="cs-CZ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3"/>
              </a:rPr>
              <a:t>Propozice</a:t>
            </a:r>
            <a:endParaRPr lang="cs-CZ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4"/>
              </a:rPr>
              <a:t>Výsledky</a:t>
            </a:r>
            <a:endParaRPr lang="cs-CZ" kern="400" dirty="0"/>
          </a:p>
        </p:txBody>
      </p:sp>
      <p:pic>
        <p:nvPicPr>
          <p:cNvPr id="4" name="Grafický objekt 3" descr="Medaile">
            <a:extLst>
              <a:ext uri="{FF2B5EF4-FFF2-40B4-BE49-F238E27FC236}">
                <a16:creationId xmlns:a16="http://schemas.microsoft.com/office/drawing/2014/main" id="{FA6D5B11-A4EE-9CC6-48DA-1EF3386239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79215" y="6475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64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1A5B-672D-1CDF-87CD-0B9E1E1B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Stav mládeže k 1.11.2023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BE3EB4-4857-0C94-F91A-D046072FF0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88093" y="2125644"/>
            <a:ext cx="8182046" cy="3924300"/>
          </a:xfrm>
        </p:spPr>
        <p:txBody>
          <a:bodyPr anchor="t"/>
          <a:lstStyle/>
          <a:p>
            <a:pPr algn="l"/>
            <a:r>
              <a:rPr lang="cs-CZ" b="1" kern="400" dirty="0"/>
              <a:t>737 registrovaných AKTÍVNÍCH dětí do 20 let</a:t>
            </a:r>
          </a:p>
          <a:p>
            <a:pPr algn="l"/>
            <a:r>
              <a:rPr lang="cs-CZ" b="1" kern="400" dirty="0"/>
              <a:t>Největší kluby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Klub šachistů Říčany 1925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ŠK JOLY Lysá nad Labem, </a:t>
            </a:r>
            <a:r>
              <a:rPr lang="cs-CZ" kern="400" dirty="0" err="1"/>
              <a:t>z.s</a:t>
            </a:r>
            <a:r>
              <a:rPr lang="cs-CZ" kern="400" dirty="0"/>
              <a:t>.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ŠK Spartak Čelákovice</a:t>
            </a:r>
          </a:p>
          <a:p>
            <a:pPr algn="l"/>
            <a:endParaRPr lang="cs-CZ" kern="400" dirty="0"/>
          </a:p>
          <a:p>
            <a:pPr marL="0" indent="0" algn="l">
              <a:buNone/>
            </a:pPr>
            <a:endParaRPr lang="cs-CZ" kern="400" dirty="0"/>
          </a:p>
        </p:txBody>
      </p:sp>
      <p:pic>
        <p:nvPicPr>
          <p:cNvPr id="9" name="Grafický objekt 8" descr="Pruhový graf se vzestupným trendem">
            <a:extLst>
              <a:ext uri="{FF2B5EF4-FFF2-40B4-BE49-F238E27FC236}">
                <a16:creationId xmlns:a16="http://schemas.microsoft.com/office/drawing/2014/main" id="{E03C0E88-CB0C-ECFD-2CBF-5389902A5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7277" y="6338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59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1A5B-672D-1CDF-87CD-0B9E1E1B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Aktivita dětí v regionech 2023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BE3EB4-4857-0C94-F91A-D046072FF0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88093" y="1695635"/>
            <a:ext cx="8182046" cy="4354309"/>
          </a:xfrm>
        </p:spPr>
        <p:txBody>
          <a:bodyPr anchor="t"/>
          <a:lstStyle/>
          <a:p>
            <a:pPr algn="l"/>
            <a:r>
              <a:rPr lang="cs-CZ" b="1" kern="400" dirty="0"/>
              <a:t>turnaje RŽL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37 turnajů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b="1" kern="400" dirty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b="1" kern="400" dirty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b="1" kern="400" dirty="0"/>
          </a:p>
          <a:p>
            <a:r>
              <a:rPr lang="cs-CZ" b="1" kern="400" dirty="0"/>
              <a:t>soustředění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Krajské soustředění KTCM ( Jizbice )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SCM soustředění ( Říčany )</a:t>
            </a:r>
          </a:p>
        </p:txBody>
      </p:sp>
      <p:pic>
        <p:nvPicPr>
          <p:cNvPr id="5" name="Grafický objekt 4" descr="Skupina lidí">
            <a:extLst>
              <a:ext uri="{FF2B5EF4-FFF2-40B4-BE49-F238E27FC236}">
                <a16:creationId xmlns:a16="http://schemas.microsoft.com/office/drawing/2014/main" id="{0A008755-1A0B-8C5B-6981-77BBAA0F9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0796" y="6991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20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1A5B-672D-1CDF-87CD-0B9E1E1B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800" dirty="0"/>
              <a:t>Výsledky soutěží družstev 2022/2023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BE3EB4-4857-0C94-F91A-D046072FF0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88093" y="2125644"/>
            <a:ext cx="5813425" cy="4266278"/>
          </a:xfrm>
        </p:spPr>
        <p:txBody>
          <a:bodyPr anchor="t">
            <a:normAutofit/>
          </a:bodyPr>
          <a:lstStyle/>
          <a:p>
            <a:pPr algn="l"/>
            <a:r>
              <a:rPr lang="cs-CZ" b="1" kern="400" dirty="0"/>
              <a:t>Extraliga mládeže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Říčany A ( 1. )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Říčany B ( 4. 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Vlašim A ( 16. )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kern="400" dirty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kern="400" dirty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kern="400" dirty="0"/>
          </a:p>
          <a:p>
            <a:pPr algn="l"/>
            <a:r>
              <a:rPr lang="cs-CZ" b="1" kern="400" dirty="0"/>
              <a:t>1. Liga mládeže</a:t>
            </a:r>
            <a:endParaRPr lang="cs-CZ" kern="4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Říčany C ( 5. v LMB )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Buštěhrad A ( 2. v LMA 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Kralupy ( 4. v LMA 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Buštěhrad B ( 9. v LMA )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kern="400" dirty="0"/>
          </a:p>
          <a:p>
            <a:pPr marL="0" indent="0" algn="l">
              <a:buNone/>
            </a:pPr>
            <a:endParaRPr lang="cs-CZ" kern="400" dirty="0"/>
          </a:p>
        </p:txBody>
      </p:sp>
      <p:pic>
        <p:nvPicPr>
          <p:cNvPr id="6" name="Grafický objekt 5" descr="Medaile">
            <a:extLst>
              <a:ext uri="{FF2B5EF4-FFF2-40B4-BE49-F238E27FC236}">
                <a16:creationId xmlns:a16="http://schemas.microsoft.com/office/drawing/2014/main" id="{137EC9E4-96B9-0CD0-CCD1-EB3D4B054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8093" y="6338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27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1A5B-672D-1CDF-87CD-0B9E1E1B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800" dirty="0"/>
              <a:t>Účastníci soutěží družstev 2023/2024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BE3EB4-4857-0C94-F91A-D046072FF0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88093" y="2125644"/>
            <a:ext cx="5813425" cy="3924300"/>
          </a:xfrm>
        </p:spPr>
        <p:txBody>
          <a:bodyPr anchor="t"/>
          <a:lstStyle/>
          <a:p>
            <a:pPr algn="l"/>
            <a:r>
              <a:rPr lang="cs-CZ" b="1" kern="400" dirty="0"/>
              <a:t>Extraliga mládeže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Říčany A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Říčany B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kern="400" dirty="0"/>
          </a:p>
          <a:p>
            <a:pPr algn="l"/>
            <a:r>
              <a:rPr lang="cs-CZ" b="1" kern="400" dirty="0"/>
              <a:t>1. Liga mládeže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Říčany C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Buštěhrad A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Buštěhrad B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Kralupy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Lysá nad Labem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Vlašim</a:t>
            </a:r>
          </a:p>
          <a:p>
            <a:pPr marL="0" indent="0" algn="l">
              <a:buNone/>
            </a:pPr>
            <a:endParaRPr lang="cs-CZ" kern="400" dirty="0"/>
          </a:p>
        </p:txBody>
      </p:sp>
      <p:pic>
        <p:nvPicPr>
          <p:cNvPr id="6" name="Grafický objekt 5" descr="Medaile">
            <a:extLst>
              <a:ext uri="{FF2B5EF4-FFF2-40B4-BE49-F238E27FC236}">
                <a16:creationId xmlns:a16="http://schemas.microsoft.com/office/drawing/2014/main" id="{3676503A-DF57-93B4-1B78-5A6E9E033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8093" y="6338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79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1A5B-672D-1CDF-87CD-0B9E1E1B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4800" kern="400" dirty="0"/>
              <a:t>Krajské soustředění KTCM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BE3EB4-4857-0C94-F91A-D046072FF0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88093" y="1695635"/>
            <a:ext cx="8182046" cy="4354309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cs-CZ" i="1" kern="400" dirty="0"/>
              <a:t>Jizbice, 28.9.-1.10.2023</a:t>
            </a:r>
          </a:p>
          <a:p>
            <a:r>
              <a:rPr lang="cs-CZ" b="1" kern="400" dirty="0"/>
              <a:t>Trenéři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Stanislav Jasný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Michal Novotný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Stanislav Stárek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Ondřej Matějovský</a:t>
            </a:r>
          </a:p>
          <a:p>
            <a:endParaRPr lang="cs-CZ" b="1" kern="400" dirty="0"/>
          </a:p>
          <a:p>
            <a:endParaRPr lang="cs-CZ" b="1" kern="400" dirty="0"/>
          </a:p>
          <a:p>
            <a:endParaRPr lang="cs-CZ" b="1" kern="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kern="400" dirty="0">
                <a:hlinkClick r:id="rId2"/>
              </a:rPr>
              <a:t>Propozice</a:t>
            </a:r>
            <a:endParaRPr lang="cs-CZ" kern="400" dirty="0"/>
          </a:p>
          <a:p>
            <a:endParaRPr lang="cs-CZ" b="1" kern="400" dirty="0"/>
          </a:p>
          <a:p>
            <a:pPr marL="0" indent="0">
              <a:buNone/>
            </a:pPr>
            <a:endParaRPr lang="cs-CZ" i="1" kern="400" dirty="0"/>
          </a:p>
        </p:txBody>
      </p:sp>
      <p:pic>
        <p:nvPicPr>
          <p:cNvPr id="4" name="Grafický objekt 3" descr="Hlava s ozubenými koly">
            <a:extLst>
              <a:ext uri="{FF2B5EF4-FFF2-40B4-BE49-F238E27FC236}">
                <a16:creationId xmlns:a16="http://schemas.microsoft.com/office/drawing/2014/main" id="{DCCB209C-2E22-7EAF-D01E-676E5CCD6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17072" y="6961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1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1A5B-672D-1CDF-87CD-0B9E1E1B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5000" kern="400" dirty="0"/>
              <a:t>Soustředění SCM …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BE3EB4-4857-0C94-F91A-D046072FF0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88093" y="1695635"/>
            <a:ext cx="8182046" cy="435430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i="1" kern="400" dirty="0"/>
              <a:t>Říčany, 24.2.-26.2.2023</a:t>
            </a:r>
          </a:p>
          <a:p>
            <a:pPr marL="0" indent="0">
              <a:buNone/>
            </a:pPr>
            <a:r>
              <a:rPr lang="cs-CZ" b="1" kern="400" dirty="0"/>
              <a:t>Trenéři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Stanislav Stárek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Michal Novotný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Tadeáš Baláček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Anička Koubová</a:t>
            </a:r>
            <a:endParaRPr lang="cs-CZ" b="1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b="1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b="1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b="1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2"/>
              </a:rPr>
              <a:t>Fotky</a:t>
            </a:r>
            <a:endParaRPr lang="cs-CZ" b="1" kern="400" dirty="0"/>
          </a:p>
        </p:txBody>
      </p:sp>
      <p:pic>
        <p:nvPicPr>
          <p:cNvPr id="4" name="Grafický objekt 3" descr="Hlava s ozubenými koly">
            <a:extLst>
              <a:ext uri="{FF2B5EF4-FFF2-40B4-BE49-F238E27FC236}">
                <a16:creationId xmlns:a16="http://schemas.microsoft.com/office/drawing/2014/main" id="{B5B36F8C-1671-7B7B-910B-3F839AFF0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0796" y="749463"/>
            <a:ext cx="914400" cy="9144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2DDCCFA-7375-90DF-CBED-03F863DEF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038" y="1592385"/>
            <a:ext cx="5034679" cy="249506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B6770C0-49DA-3C9C-1B90-1F20F691BF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9200" y="3709802"/>
            <a:ext cx="50958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79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1A5B-672D-1CDF-87CD-0B9E1E1B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5000" kern="400" dirty="0"/>
              <a:t>Soustředění SCM …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BE3EB4-4857-0C94-F91A-D046072FF0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88093" y="1695635"/>
            <a:ext cx="8182046" cy="435430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i="1" kern="400" dirty="0"/>
              <a:t>Říčany, 19.5.-21.5.2023</a:t>
            </a:r>
          </a:p>
          <a:p>
            <a:pPr marL="0" indent="0">
              <a:buNone/>
            </a:pPr>
            <a:r>
              <a:rPr lang="cs-CZ" b="1" kern="400" dirty="0"/>
              <a:t>Trenéři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Stanislav Stárek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Michal Novotný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Tadeáš Baláček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400" dirty="0"/>
              <a:t>Julie Vilímová</a:t>
            </a:r>
            <a:endParaRPr lang="cs-CZ" b="1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b="1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b="1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b="1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b="1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kern="400" dirty="0">
                <a:hlinkClick r:id="rId2"/>
              </a:rPr>
              <a:t>Propozice</a:t>
            </a:r>
            <a:endParaRPr lang="cs-CZ" b="1" kern="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kern="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b="1" kern="400" dirty="0"/>
          </a:p>
        </p:txBody>
      </p:sp>
      <p:pic>
        <p:nvPicPr>
          <p:cNvPr id="4" name="Grafický objekt 3" descr="Hlava s ozubenými koly">
            <a:extLst>
              <a:ext uri="{FF2B5EF4-FFF2-40B4-BE49-F238E27FC236}">
                <a16:creationId xmlns:a16="http://schemas.microsoft.com/office/drawing/2014/main" id="{B5B36F8C-1671-7B7B-910B-3F839AFF0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0796" y="7494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00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3839</TotalTime>
  <Words>1489</Words>
  <Application>Microsoft Office PowerPoint</Application>
  <PresentationFormat>Širokoúhlá obrazovka</PresentationFormat>
  <Paragraphs>341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MS Shell Dlg 2</vt:lpstr>
      <vt:lpstr>Wingdings</vt:lpstr>
      <vt:lpstr>Wingdings 3</vt:lpstr>
      <vt:lpstr>Madison</vt:lpstr>
      <vt:lpstr>Zpráva o činnosti KM SŠS  2023</vt:lpstr>
      <vt:lpstr>Složení komise mládeže</vt:lpstr>
      <vt:lpstr>Stav mládeže k 1.11.2023</vt:lpstr>
      <vt:lpstr>Aktivita dětí v regionech 2023</vt:lpstr>
      <vt:lpstr>Výsledky soutěží družstev 2022/2023</vt:lpstr>
      <vt:lpstr>Účastníci soutěží družstev 2023/2024</vt:lpstr>
      <vt:lpstr>Krajské soustředění KTCM </vt:lpstr>
      <vt:lpstr>Soustředění SCM …</vt:lpstr>
      <vt:lpstr>Soustředění SCM …</vt:lpstr>
      <vt:lpstr>Soustředění SCM …</vt:lpstr>
      <vt:lpstr>Soutěže řízené KM SŠS</vt:lpstr>
      <vt:lpstr>Republikové soutěže</vt:lpstr>
      <vt:lpstr>KP mládeže v rapid šachu</vt:lpstr>
      <vt:lpstr>KP dětí do 8 let</vt:lpstr>
      <vt:lpstr>KP mládeže v praktickém šachu</vt:lpstr>
      <vt:lpstr>KP juniorů v praktickém šachu</vt:lpstr>
      <vt:lpstr>KP žákovských družstev</vt:lpstr>
      <vt:lpstr>KP družstev mladších žáků</vt:lpstr>
      <vt:lpstr>KP škol</vt:lpstr>
      <vt:lpstr>M Čech mládeže 12-16 let</vt:lpstr>
      <vt:lpstr>M Čech mládeže do 8 a 10 let</vt:lpstr>
      <vt:lpstr>M ČR mládeže 10-16 let</vt:lpstr>
      <vt:lpstr>M ČR juniorů a juniorek</vt:lpstr>
      <vt:lpstr>Polofinále M ČR juniorů a juniorek</vt:lpstr>
      <vt:lpstr>M ČR do 8 let</vt:lpstr>
      <vt:lpstr>M ČR v rapid šachu mládeže</vt:lpstr>
      <vt:lpstr>M ČR družstev mladších žáků</vt:lpstr>
      <vt:lpstr>M ČR družstev starších žáků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Zpráva o činnosti KM SŠS 2021/2022</dc:title>
  <dc:creator>Tomáš Mrázek</dc:creator>
  <cp:lastModifiedBy>Tomáš Mrázek</cp:lastModifiedBy>
  <cp:revision>119</cp:revision>
  <cp:lastPrinted>2023-01-27T22:08:37Z</cp:lastPrinted>
  <dcterms:created xsi:type="dcterms:W3CDTF">2022-05-08T16:57:31Z</dcterms:created>
  <dcterms:modified xsi:type="dcterms:W3CDTF">2023-11-30T21:07:58Z</dcterms:modified>
</cp:coreProperties>
</file>