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8" r:id="rId3"/>
    <p:sldId id="298" r:id="rId4"/>
    <p:sldId id="287" r:id="rId5"/>
    <p:sldId id="276" r:id="rId6"/>
    <p:sldId id="277" r:id="rId7"/>
    <p:sldId id="288" r:id="rId8"/>
    <p:sldId id="279" r:id="rId9"/>
    <p:sldId id="257" r:id="rId10"/>
    <p:sldId id="258" r:id="rId11"/>
    <p:sldId id="259" r:id="rId12"/>
    <p:sldId id="261" r:id="rId13"/>
    <p:sldId id="263" r:id="rId14"/>
    <p:sldId id="264" r:id="rId15"/>
    <p:sldId id="265" r:id="rId16"/>
    <p:sldId id="266" r:id="rId17"/>
    <p:sldId id="267" r:id="rId18"/>
    <p:sldId id="268" r:id="rId19"/>
    <p:sldId id="271" r:id="rId20"/>
    <p:sldId id="270" r:id="rId21"/>
    <p:sldId id="272" r:id="rId22"/>
    <p:sldId id="297" r:id="rId23"/>
    <p:sldId id="273" r:id="rId24"/>
    <p:sldId id="274" r:id="rId25"/>
    <p:sldId id="275" r:id="rId26"/>
    <p:sldId id="296" r:id="rId27"/>
  </p:sldIdLst>
  <p:sldSz cx="12192000" cy="6858000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áš Mrázek" initials="TM" lastIdx="1" clrIdx="0">
    <p:extLst>
      <p:ext uri="{19B8F6BF-5375-455C-9EA6-DF929625EA0E}">
        <p15:presenceInfo xmlns:p15="http://schemas.microsoft.com/office/powerpoint/2012/main" userId="c450a189398ed52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hess-results.com/tnr914638.aspx?lan=5&amp;art=0" TargetMode="External"/><Relationship Id="rId2" Type="http://schemas.openxmlformats.org/officeDocument/2006/relationships/hyperlink" Target="https://www.stcsach.cz/wp-content/uploads/2024/03/Finale_KP_Milovice_2024-1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hess-results.com/tnr913049.aspx?lan=5" TargetMode="External"/><Relationship Id="rId2" Type="http://schemas.openxmlformats.org/officeDocument/2006/relationships/hyperlink" Target="https://www.stcsach.cz/wp-content/uploads/2024/03/KP_HD8_2024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hess-results.com/tnr958378.aspx?lan=5&amp;art=0" TargetMode="External"/><Relationship Id="rId2" Type="http://schemas.openxmlformats.org/officeDocument/2006/relationships/hyperlink" Target="https://www.stcsach.cz/wp-content/uploads/2024/05/Finale_KP_jednotlici_Mseno_2024_3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hess-results.com/tnr914867.aspx?lan=5&amp;art=4&amp;flag=30" TargetMode="External"/><Relationship Id="rId2" Type="http://schemas.openxmlformats.org/officeDocument/2006/relationships/hyperlink" Target="https://www.stcsach.cz/wp-content/uploads/2024/01/240629-KP-SSS-Pohar-mesta-Ricany-2024-mimoradny-termin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chess-results.com/tnr753444.aspx?lan=5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hess-results.com/tnr932731.aspx?lan=5" TargetMode="External"/><Relationship Id="rId2" Type="http://schemas.openxmlformats.org/officeDocument/2006/relationships/hyperlink" Target="https://www.stcsach.cz/wp-content/uploads/2024/03/KP_druzstva_mladsi_2024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hess-results.com/tnr889046.aspx?lan=5&amp;art=0&amp;rd=7&amp;turdet=YES" TargetMode="External"/><Relationship Id="rId7" Type="http://schemas.openxmlformats.org/officeDocument/2006/relationships/image" Target="../media/image11.svg"/><Relationship Id="rId2" Type="http://schemas.openxmlformats.org/officeDocument/2006/relationships/hyperlink" Target="https://www.stcsach.cz/wp-content/uploads/2024/02/KK-v-sachu-ZS-a-SS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hyperlink" Target="https://chess-results.com/tnr901757.aspx?lan=5&amp;art=0&amp;rd=7&amp;turdet=YES" TargetMode="External"/><Relationship Id="rId4" Type="http://schemas.openxmlformats.org/officeDocument/2006/relationships/hyperlink" Target="https://chess-results.com/tnr911132.aspx?lan=5&amp;rd=7&amp;turdet=YE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7/Propozice-MCech-2024-verze-18_6.pdf" TargetMode="External"/><Relationship Id="rId2" Type="http://schemas.openxmlformats.org/officeDocument/2006/relationships/hyperlink" Target="https://www.chess.cz/mistrovske-souteze/souteze-mladeze/mistrovstvi-cech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chess-results.com/tnr1027398.aspx?lan=5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9/MCech_HD10_2024__Most_prop.pdf" TargetMode="External"/><Relationship Id="rId2" Type="http://schemas.openxmlformats.org/officeDocument/2006/relationships/hyperlink" Target="https://www.chess.cz/mistrovske-souteze/souteze-mladeze/mistrovstvi-cech-8-10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chess-results.com/tnr1053153.aspx?lan=5&amp;art=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3/Propozice-M%C4%8CR-2024-KD-new.pdf" TargetMode="External"/><Relationship Id="rId2" Type="http://schemas.openxmlformats.org/officeDocument/2006/relationships/hyperlink" Target="https://www.chess.cz/mistrovske-souteze/souteze-mladeze/mistrovstvi-cr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chess-results.com/tnr899482.aspx?lan=5&amp;art=1&amp;turdet=YES&amp;flag=3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mistrovske-souteze/souteze-mladeze/mistrovstvi-cr-juniorek-a-dorostenek/" TargetMode="External"/><Relationship Id="rId7" Type="http://schemas.openxmlformats.org/officeDocument/2006/relationships/image" Target="../media/image11.svg"/><Relationship Id="rId2" Type="http://schemas.openxmlformats.org/officeDocument/2006/relationships/hyperlink" Target="https://www.chess.cz/mistrovske-souteze/souteze-mladeze/mistrovstvi-cr-junioru-a-dorostenc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hyperlink" Target="https://chess-results.com/tnr900354.aspx?lan=5&amp;art=1&amp;turdet=YES" TargetMode="External"/><Relationship Id="rId4" Type="http://schemas.openxmlformats.org/officeDocument/2006/relationships/hyperlink" Target="https://www.chess.cz/wp-content/uploads/2024/02/Propozice-M%C4%8CR-junior%C5%AF-a-juniorek-2024.pdf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mistrovske-souteze/souteze-mladeze/mistrovstvi-cr-juniorek-a-dorostenek/" TargetMode="External"/><Relationship Id="rId7" Type="http://schemas.openxmlformats.org/officeDocument/2006/relationships/image" Target="../media/image11.svg"/><Relationship Id="rId2" Type="http://schemas.openxmlformats.org/officeDocument/2006/relationships/hyperlink" Target="https://www.chess.cz/mistrovske-souteze/souteze-mladeze/polofinale-mcr-juniorek-a-dorostenek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hyperlink" Target="https://chess-results.com/tnr1048703.aspx?lan=5" TargetMode="External"/><Relationship Id="rId4" Type="http://schemas.openxmlformats.org/officeDocument/2006/relationships/hyperlink" Target="https://www.chess.cz/wp-content/uploads/2024/07/Propozice-polofin%C3%A1le-verze-17_06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2/Propozice-M%C4%8CR-osmi%C4%8Dky.pdf" TargetMode="External"/><Relationship Id="rId2" Type="http://schemas.openxmlformats.org/officeDocument/2006/relationships/hyperlink" Target="https://www.chess.cz/mistrovske-souteze/souteze-mladeze/mcr-do-8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chess-results.com/tnr914678.aspx?lan=5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9/Propozice-M%C4%8CR-rapid-%C5%BE%C3%A1ci-verze-4_9.pdf" TargetMode="External"/><Relationship Id="rId2" Type="http://schemas.openxmlformats.org/officeDocument/2006/relationships/hyperlink" Target="https://www.chess.cz/mistrovske-souteze/souteze-mladeze/mistrovstvi-cech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chess-results.com/tnr982326.aspx?lan=5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4/PropoziceMCRDM%C5%BD2024.pdf" TargetMode="External"/><Relationship Id="rId2" Type="http://schemas.openxmlformats.org/officeDocument/2006/relationships/hyperlink" Target="https://www.chess.cz/mistrovske-souteze/souteze-mladeze/mcr-druzstev-ml-zak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chess-results.com/tnr956464.aspx?lan=5&amp;art=63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3/Zaj-2024_Propozice.pdf" TargetMode="External"/><Relationship Id="rId2" Type="http://schemas.openxmlformats.org/officeDocument/2006/relationships/hyperlink" Target="https://www.chess.cz/mistrovske-souteze/souteze-mladeze/mcr-druzstev-st-zak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chess-results.com/tnr940328.aspx?lan=5&amp;art=6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stcsach.cz/wp-content/uploads/2024/06/Jizbice_2024_2.pdf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464347" cy="2620944"/>
          </a:xfrm>
        </p:spPr>
        <p:txBody>
          <a:bodyPr>
            <a:noAutofit/>
          </a:bodyPr>
          <a:lstStyle/>
          <a:p>
            <a:r>
              <a:rPr lang="cs-CZ" sz="6000" dirty="0"/>
              <a:t>Zpráva o činnosti</a:t>
            </a:r>
            <a:br>
              <a:rPr lang="cs-CZ" sz="6000" dirty="0"/>
            </a:br>
            <a:r>
              <a:rPr lang="cs-CZ" sz="6000" dirty="0"/>
              <a:t>KM SŠS </a:t>
            </a:r>
            <a:br>
              <a:rPr lang="cs-CZ" sz="6000" dirty="0"/>
            </a:br>
            <a:r>
              <a:rPr lang="cs-CZ" sz="4000" dirty="0"/>
              <a:t>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038918" y="5776632"/>
            <a:ext cx="5838825" cy="546624"/>
          </a:xfrm>
        </p:spPr>
        <p:txBody>
          <a:bodyPr/>
          <a:lstStyle/>
          <a:p>
            <a:pPr algn="r"/>
            <a:r>
              <a:rPr lang="cs-CZ" dirty="0"/>
              <a:t>Tomáš Mrázek, 6.11.2024</a:t>
            </a:r>
          </a:p>
        </p:txBody>
      </p:sp>
      <p:pic>
        <p:nvPicPr>
          <p:cNvPr id="5" name="Grafický objekt 4" descr="Prezentace s kruhovým grafem">
            <a:extLst>
              <a:ext uri="{FF2B5EF4-FFF2-40B4-BE49-F238E27FC236}">
                <a16:creationId xmlns:a16="http://schemas.microsoft.com/office/drawing/2014/main" id="{BEEDF636-B7EE-401E-7192-3D64F1F6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96105" y="6014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97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000" dirty="0"/>
              <a:t>Republikové soutěže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451542" cy="3924300"/>
          </a:xfrm>
        </p:spPr>
        <p:txBody>
          <a:bodyPr anchor="t">
            <a:normAutofit fontScale="92500" lnSpcReduction="20000"/>
          </a:bodyPr>
          <a:lstStyle/>
          <a:p>
            <a:pPr algn="l"/>
            <a:r>
              <a:rPr lang="cs-CZ" b="1" dirty="0"/>
              <a:t>Jednotlivci: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Čech mládeže 12-16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Čech mládeže do 8 a 10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mládeže 10-16 tet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Polofinále M ČR juniorů a juniorek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juniorů a juniorek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do 8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v rapid šachu mládeže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v rapid šachu do 20 let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/>
            <a:r>
              <a:rPr lang="cs-CZ" b="1" dirty="0"/>
              <a:t>Družstva: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starších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mladších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školních družstev</a:t>
            </a:r>
            <a:endParaRPr lang="cs-CZ" i="1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10D4FAC0-A2F8-343D-AF95-A0C4EE34D5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03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mládeže v rapid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045745"/>
            <a:ext cx="8300622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Milovice, 4.5.2024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1. Trejbal Jindřich, 2. Vrátný Vojtěch, 3. Okrouhlický Matěj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1. Fadrný Jáchym, 2. Kolář Edvard, 3. Mauric Jan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1. Pešek Jan Antonín, 2. Vaňáček Jan, 3. Mlýnek Jakub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1. </a:t>
            </a:r>
            <a:r>
              <a:rPr lang="cs-CZ" kern="400" dirty="0" err="1"/>
              <a:t>Topenčíková</a:t>
            </a:r>
            <a:r>
              <a:rPr lang="cs-CZ" kern="400" dirty="0"/>
              <a:t> Ellen, 2. </a:t>
            </a:r>
            <a:r>
              <a:rPr lang="cs-CZ" kern="400" dirty="0" err="1"/>
              <a:t>Balmuš</a:t>
            </a:r>
            <a:r>
              <a:rPr lang="cs-CZ" kern="400" dirty="0"/>
              <a:t> Alexa, 3. Kadlecová Kateřina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1. </a:t>
            </a:r>
            <a:r>
              <a:rPr lang="cs-CZ" kern="400" dirty="0" err="1"/>
              <a:t>Kammová</a:t>
            </a:r>
            <a:r>
              <a:rPr lang="cs-CZ" kern="400" dirty="0"/>
              <a:t> </a:t>
            </a:r>
            <a:r>
              <a:rPr lang="cs-CZ" sz="1500" kern="400" dirty="0"/>
              <a:t>Natálie</a:t>
            </a:r>
            <a:r>
              <a:rPr lang="cs-CZ" kern="400" dirty="0"/>
              <a:t>, 2. Jeníková </a:t>
            </a:r>
            <a:r>
              <a:rPr lang="cs-CZ" sz="1500" kern="400" dirty="0"/>
              <a:t>Sabina</a:t>
            </a:r>
            <a:r>
              <a:rPr lang="cs-CZ" kern="400" dirty="0"/>
              <a:t>, 3. Melicharová </a:t>
            </a:r>
            <a:r>
              <a:rPr lang="cs-CZ" sz="1500" kern="400" dirty="0"/>
              <a:t>Veronika</a:t>
            </a:r>
            <a:r>
              <a:rPr lang="cs-CZ" kern="400" dirty="0"/>
              <a:t> D14 1. Urbanová Anna, 2. Jakoubková Helena, 3. Kopecká Libuše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FD73DF6-CECB-D90B-8945-2BB1A84AF2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58500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372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dětí do 8 let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Mochov, 23.3.2024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H8 1. Vrátný Vojtěch, 2. Okrouhlický Matěj, 3. Dvořák Adam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D8 1. Faltysová Mia, 2. Crhová Sofie, 3. Jirásková Anna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42DD572E-BA31-B096-793A-9386B8100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675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88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000" kern="400" dirty="0"/>
              <a:t>KP mládeže v praktickém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Mšeno, 22.-22.6.2024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H10 1. Hroník Petr, 2. Urbánek Jan, 3. Nguyen Minh </a:t>
            </a:r>
            <a:r>
              <a:rPr lang="cs-CZ" sz="1700" kern="400" dirty="0" err="1"/>
              <a:t>Khang</a:t>
            </a:r>
            <a:r>
              <a:rPr lang="cs-CZ" sz="1700" kern="400" dirty="0"/>
              <a:t> Tomáš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H12 1. Fadrný Jáchym, 2. Trejbal Jindřich, 3. Vorlík Jáchym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H14 1. Petrášek Jiří, 2. Kováč Pavel, 3. </a:t>
            </a:r>
            <a:r>
              <a:rPr lang="cs-CZ" sz="1700" kern="400" dirty="0" err="1"/>
              <a:t>Jandáček</a:t>
            </a:r>
            <a:r>
              <a:rPr lang="cs-CZ" sz="1700" kern="400" dirty="0"/>
              <a:t> Kryštof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H16 1. Barták Josef, 2. </a:t>
            </a:r>
            <a:r>
              <a:rPr lang="cs-CZ" sz="1700" kern="400" dirty="0" err="1"/>
              <a:t>Langmaier</a:t>
            </a:r>
            <a:r>
              <a:rPr lang="cs-CZ" sz="1700" kern="400" dirty="0"/>
              <a:t> Michal, 3. Stein Michael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D10 1. </a:t>
            </a:r>
            <a:r>
              <a:rPr lang="cs-CZ" sz="1700" kern="400" dirty="0" err="1"/>
              <a:t>Balmuš</a:t>
            </a:r>
            <a:r>
              <a:rPr lang="cs-CZ" sz="1700" kern="400" dirty="0"/>
              <a:t> Alexa, 2. </a:t>
            </a:r>
            <a:r>
              <a:rPr lang="cs-CZ" sz="1700" kern="400" dirty="0" err="1"/>
              <a:t>Mauricová</a:t>
            </a:r>
            <a:r>
              <a:rPr lang="cs-CZ" sz="1700" kern="400" dirty="0"/>
              <a:t> Ivana, 3. </a:t>
            </a:r>
            <a:r>
              <a:rPr lang="cs-CZ" sz="1700" kern="400" dirty="0" err="1"/>
              <a:t>Kammová</a:t>
            </a:r>
            <a:r>
              <a:rPr lang="cs-CZ" sz="1700" kern="400" dirty="0"/>
              <a:t> Viktorie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D12 1. Melicharová Veronika, 2. </a:t>
            </a:r>
            <a:r>
              <a:rPr lang="cs-CZ" sz="1700" kern="400" dirty="0" err="1"/>
              <a:t>Yanyshyn</a:t>
            </a:r>
            <a:r>
              <a:rPr lang="cs-CZ" sz="1700" kern="400" dirty="0"/>
              <a:t> </a:t>
            </a:r>
            <a:r>
              <a:rPr lang="cs-CZ" sz="1700" kern="400" dirty="0" err="1"/>
              <a:t>Mariia</a:t>
            </a:r>
            <a:r>
              <a:rPr lang="cs-CZ" sz="1700" kern="400" dirty="0"/>
              <a:t>, 3. </a:t>
            </a:r>
            <a:r>
              <a:rPr lang="cs-CZ" sz="1700" kern="400" dirty="0" err="1"/>
              <a:t>Kammová</a:t>
            </a:r>
            <a:r>
              <a:rPr lang="cs-CZ" sz="1700" kern="400" dirty="0"/>
              <a:t> Natálie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D14 1. </a:t>
            </a:r>
            <a:r>
              <a:rPr lang="cs-CZ" sz="1700" kern="400" dirty="0" err="1"/>
              <a:t>Hujová</a:t>
            </a:r>
            <a:r>
              <a:rPr lang="cs-CZ" sz="1700" kern="400" dirty="0"/>
              <a:t> Tess, 2. Jeníková Sabina, 3. Jindráková Alžběta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D16 1. </a:t>
            </a:r>
            <a:r>
              <a:rPr lang="cs-CZ" sz="1700" kern="400" dirty="0" err="1"/>
              <a:t>Kammová</a:t>
            </a:r>
            <a:r>
              <a:rPr lang="cs-CZ" sz="1700" kern="400" dirty="0"/>
              <a:t> Kateřina, 2. Kaplanová Dominika, 3. </a:t>
            </a:r>
            <a:r>
              <a:rPr lang="cs-CZ" sz="1700" kern="400" dirty="0" err="1"/>
              <a:t>Gansukh</a:t>
            </a:r>
            <a:r>
              <a:rPr lang="cs-CZ" sz="1700" kern="400" dirty="0"/>
              <a:t> </a:t>
            </a:r>
            <a:r>
              <a:rPr lang="cs-CZ" sz="1700" kern="400" dirty="0" err="1"/>
              <a:t>Buyanjargal</a:t>
            </a:r>
            <a:r>
              <a:rPr lang="cs-CZ" sz="1700" kern="400" dirty="0"/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8E11177-61CD-83E9-0F1B-8374C17B4E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4074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21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KP juniorů v praktickém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 fontScale="92500"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Říčany, 29.6.-6.7.2024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H18 1. Bruno </a:t>
            </a:r>
            <a:r>
              <a:rPr lang="cs-CZ" kern="400" dirty="0" err="1"/>
              <a:t>Topenčík</a:t>
            </a:r>
            <a:r>
              <a:rPr lang="cs-CZ" kern="400" dirty="0"/>
              <a:t>, 2. Otakar </a:t>
            </a:r>
            <a:r>
              <a:rPr lang="cs-CZ" kern="400" dirty="0" err="1"/>
              <a:t>Vyšinský</a:t>
            </a:r>
            <a:r>
              <a:rPr lang="cs-CZ" kern="400" dirty="0"/>
              <a:t>, 3. Tomáš Bezděk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H20 1. Matouš </a:t>
            </a:r>
            <a:r>
              <a:rPr lang="cs-CZ" kern="400" dirty="0" err="1"/>
              <a:t>Hlavina</a:t>
            </a:r>
            <a:r>
              <a:rPr lang="cs-CZ" kern="400" dirty="0"/>
              <a:t>, 2. David </a:t>
            </a:r>
            <a:r>
              <a:rPr lang="cs-CZ" kern="400" dirty="0" err="1"/>
              <a:t>Ocelák</a:t>
            </a:r>
            <a:r>
              <a:rPr lang="cs-CZ" kern="400" dirty="0"/>
              <a:t>, 3. Tobias </a:t>
            </a:r>
            <a:r>
              <a:rPr lang="cs-CZ" kern="400" dirty="0" err="1"/>
              <a:t>Pressler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D18 1. Tess </a:t>
            </a:r>
            <a:r>
              <a:rPr lang="cs-CZ" kern="400" dirty="0" err="1"/>
              <a:t>Hujová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D20 1. </a:t>
            </a:r>
            <a:r>
              <a:rPr lang="cs-CZ" kern="400" dirty="0" err="1"/>
              <a:t>Glasbergerová</a:t>
            </a:r>
            <a:r>
              <a:rPr lang="cs-CZ" kern="400" dirty="0"/>
              <a:t> Lucie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C77B3AB8-5DEC-90BE-7D58-D2FCE55CA8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40745" y="6586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38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žákovských družstev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Říčany, 15.4.2024 ( finálový turnaj )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1. ŠK JOLY Lysá nad Labem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2. KŠ Říčany 1925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ŠK Spartak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4. ŠK Zdice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A0FE1FE3-7E3F-25ED-926E-6452AE01DD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480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800" kern="400" dirty="0"/>
              <a:t>KP družstev mladších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Říčany, 1.5.2024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1. KŠ Říčany 1925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2. ŠK JOLY Lysá nad Labem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ŠK JOLY Lysá nad Labem B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D968125-C4E6-1E97-85EF-E26B3198D9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00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škol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Neratovice, 19.3.2024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1-5. 1. ZŠ Kostelní </a:t>
            </a:r>
            <a:r>
              <a:rPr lang="cs-CZ" sz="1700" kern="400" dirty="0"/>
              <a:t>Čelákovice</a:t>
            </a:r>
            <a:r>
              <a:rPr lang="cs-CZ" kern="400" dirty="0"/>
              <a:t>, 2. ZŠ TGM </a:t>
            </a:r>
            <a:r>
              <a:rPr lang="cs-CZ" sz="1700" kern="400" dirty="0"/>
              <a:t>Lysá</a:t>
            </a:r>
            <a:r>
              <a:rPr lang="cs-CZ" kern="400" dirty="0"/>
              <a:t>, 3. ZŠ JAK </a:t>
            </a:r>
            <a:r>
              <a:rPr lang="cs-CZ" sz="1700" kern="400" dirty="0"/>
              <a:t>Lysá B</a:t>
            </a:r>
            <a:r>
              <a:rPr lang="cs-CZ" kern="400" dirty="0"/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6-9. 1. </a:t>
            </a:r>
            <a:r>
              <a:rPr lang="cs-CZ" kern="400" dirty="0" err="1"/>
              <a:t>Gym</a:t>
            </a:r>
            <a:r>
              <a:rPr lang="cs-CZ" kern="400" dirty="0"/>
              <a:t>. Nymburk A, 2. </a:t>
            </a:r>
            <a:r>
              <a:rPr lang="cs-CZ" kern="400" dirty="0" err="1"/>
              <a:t>Gym</a:t>
            </a:r>
            <a:r>
              <a:rPr lang="cs-CZ" kern="400" dirty="0"/>
              <a:t>. Benešov, 3. ZŠ Týnec na Labem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SSS a SOU 1. Dvořákovo </a:t>
            </a:r>
            <a:r>
              <a:rPr lang="cs-CZ" kern="400" dirty="0" err="1"/>
              <a:t>Gym</a:t>
            </a:r>
            <a:r>
              <a:rPr lang="cs-CZ" kern="400" dirty="0"/>
              <a:t>. Kralupy, 2. </a:t>
            </a:r>
            <a:r>
              <a:rPr lang="cs-CZ" kern="400" dirty="0" err="1"/>
              <a:t>Obch.Ak</a:t>
            </a:r>
            <a:r>
              <a:rPr lang="cs-CZ" kern="400" dirty="0"/>
              <a:t>. Vlašim, 3. </a:t>
            </a:r>
            <a:r>
              <a:rPr lang="cs-CZ" kern="400" dirty="0" err="1"/>
              <a:t>SOUs</a:t>
            </a:r>
            <a:r>
              <a:rPr lang="cs-CZ" kern="400" dirty="0"/>
              <a:t> Škoda Auto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 I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 II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5"/>
              </a:rPr>
              <a:t>Výsledky III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2E7EDF9A-4E8C-7FCB-B87B-BCDBA2961E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80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Čech mládeže 12-16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26.10.-2.11.2024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</a:t>
            </a:r>
            <a:r>
              <a:rPr lang="cs-CZ" kern="400" dirty="0">
                <a:solidFill>
                  <a:schemeClr val="accent6"/>
                </a:solidFill>
              </a:rPr>
              <a:t>2. Fadrný Jáchym</a:t>
            </a:r>
            <a:r>
              <a:rPr lang="cs-CZ" kern="400" dirty="0"/>
              <a:t>, 4. Mauric Jan, 5. Kolín Vojtěch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5. </a:t>
            </a:r>
            <a:r>
              <a:rPr lang="cs-CZ" kern="400" dirty="0" err="1"/>
              <a:t>Artamonov</a:t>
            </a:r>
            <a:r>
              <a:rPr lang="cs-CZ" kern="400" dirty="0"/>
              <a:t> Mikhail,13. Petrášek Jiří, 19. </a:t>
            </a:r>
            <a:r>
              <a:rPr lang="cs-CZ" kern="400" dirty="0" err="1"/>
              <a:t>Ocelák</a:t>
            </a:r>
            <a:r>
              <a:rPr lang="cs-CZ" kern="400" dirty="0"/>
              <a:t> Lukáš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H16 </a:t>
            </a:r>
            <a:r>
              <a:rPr lang="cs-CZ" kern="400" dirty="0">
                <a:solidFill>
                  <a:schemeClr val="accent6"/>
                </a:solidFill>
              </a:rPr>
              <a:t>2. </a:t>
            </a:r>
            <a:r>
              <a:rPr lang="cs-CZ" kern="400" dirty="0" err="1">
                <a:solidFill>
                  <a:schemeClr val="accent6"/>
                </a:solidFill>
              </a:rPr>
              <a:t>Síleš</a:t>
            </a:r>
            <a:r>
              <a:rPr lang="cs-CZ" kern="400" dirty="0">
                <a:solidFill>
                  <a:schemeClr val="accent6"/>
                </a:solidFill>
              </a:rPr>
              <a:t> Jan</a:t>
            </a:r>
            <a:r>
              <a:rPr lang="cs-CZ" kern="400" dirty="0"/>
              <a:t>, 7. Stein Michal, 9. </a:t>
            </a:r>
            <a:r>
              <a:rPr lang="cs-CZ" kern="400" dirty="0" err="1"/>
              <a:t>Popov</a:t>
            </a:r>
            <a:r>
              <a:rPr lang="cs-CZ" kern="400" dirty="0"/>
              <a:t> Roman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13. </a:t>
            </a:r>
            <a:r>
              <a:rPr lang="cs-CZ" sz="1600" kern="400" dirty="0">
                <a:solidFill>
                  <a:srgbClr val="FFFF00"/>
                </a:solidFill>
              </a:rPr>
              <a:t>Melicharová Veronika </a:t>
            </a:r>
            <a:r>
              <a:rPr lang="cs-CZ" sz="1600" kern="400" dirty="0"/>
              <a:t>(1.), </a:t>
            </a:r>
            <a:r>
              <a:rPr lang="cs-CZ" sz="1600" kern="400" dirty="0">
                <a:solidFill>
                  <a:schemeClr val="accent6"/>
                </a:solidFill>
              </a:rPr>
              <a:t>34. </a:t>
            </a:r>
            <a:r>
              <a:rPr lang="cs-CZ" sz="1600" kern="400" dirty="0" err="1">
                <a:solidFill>
                  <a:schemeClr val="accent6"/>
                </a:solidFill>
              </a:rPr>
              <a:t>Topenčíková</a:t>
            </a:r>
            <a:r>
              <a:rPr lang="cs-CZ" sz="1600" kern="400" dirty="0">
                <a:solidFill>
                  <a:schemeClr val="accent6"/>
                </a:solidFill>
              </a:rPr>
              <a:t> Ellen </a:t>
            </a:r>
            <a:r>
              <a:rPr lang="cs-CZ" sz="1500" i="1" kern="400" dirty="0"/>
              <a:t>(2.), </a:t>
            </a:r>
            <a:r>
              <a:rPr lang="cs-CZ" sz="1600" i="1" kern="400" dirty="0"/>
              <a:t>46</a:t>
            </a:r>
            <a:r>
              <a:rPr lang="cs-CZ" sz="1600" kern="400" dirty="0"/>
              <a:t>. </a:t>
            </a:r>
            <a:r>
              <a:rPr lang="cs-CZ" sz="1400" kern="400" dirty="0"/>
              <a:t>Melicharová Tereza </a:t>
            </a:r>
            <a:r>
              <a:rPr lang="cs-CZ" sz="1400" i="1" kern="400" dirty="0"/>
              <a:t>(4.)</a:t>
            </a:r>
            <a:endParaRPr lang="cs-CZ" sz="15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D14 39</a:t>
            </a:r>
            <a:r>
              <a:rPr lang="cs-CZ" sz="1600" kern="400" dirty="0"/>
              <a:t>. Štěpánková Linda (3.), </a:t>
            </a:r>
            <a:r>
              <a:rPr lang="cs-CZ" kern="400" dirty="0"/>
              <a:t>53. </a:t>
            </a:r>
            <a:r>
              <a:rPr lang="cs-CZ" sz="1600" kern="400" dirty="0"/>
              <a:t>Kubalová Nikol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D16 </a:t>
            </a:r>
            <a:r>
              <a:rPr lang="cs-CZ" sz="1600" kern="400" dirty="0">
                <a:solidFill>
                  <a:schemeClr val="accent6"/>
                </a:solidFill>
              </a:rPr>
              <a:t>13. Kaplanová Dominika (2.), </a:t>
            </a:r>
            <a:r>
              <a:rPr lang="cs-CZ" sz="1500" kern="400" dirty="0"/>
              <a:t>62</a:t>
            </a:r>
            <a:r>
              <a:rPr lang="cs-CZ" kern="400" dirty="0"/>
              <a:t>. </a:t>
            </a:r>
            <a:r>
              <a:rPr lang="cs-CZ" sz="1600" kern="400" dirty="0"/>
              <a:t>Dufková Tereza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B9AFDBE7-2FD6-13C3-2C4D-E600601049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766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Čech mládeže do 8 a 10 let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Most, 13.-17.11.2024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</a:t>
            </a:r>
            <a:r>
              <a:rPr lang="cs-CZ" kern="400" dirty="0">
                <a:solidFill>
                  <a:srgbClr val="FFFF00"/>
                </a:solidFill>
              </a:rPr>
              <a:t>1. Urbánek Alexandr Jan</a:t>
            </a:r>
            <a:r>
              <a:rPr lang="cs-CZ" kern="400" dirty="0"/>
              <a:t>, 7. Dvořák Adam, 11. Hroník Petr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</a:t>
            </a:r>
            <a:r>
              <a:rPr lang="cs-CZ" kern="400" dirty="0">
                <a:solidFill>
                  <a:srgbClr val="FFFF00"/>
                </a:solidFill>
              </a:rPr>
              <a:t>5. </a:t>
            </a:r>
            <a:r>
              <a:rPr lang="cs-CZ" sz="1600" kern="400" dirty="0" err="1">
                <a:solidFill>
                  <a:srgbClr val="FFFF00"/>
                </a:solidFill>
              </a:rPr>
              <a:t>Mauricová</a:t>
            </a:r>
            <a:r>
              <a:rPr lang="cs-CZ" sz="1600" kern="400" dirty="0">
                <a:solidFill>
                  <a:srgbClr val="FFFF00"/>
                </a:solidFill>
              </a:rPr>
              <a:t> Ivana</a:t>
            </a:r>
            <a:r>
              <a:rPr lang="cs-CZ" sz="1600" kern="400" dirty="0"/>
              <a:t> </a:t>
            </a:r>
            <a:r>
              <a:rPr lang="cs-CZ" sz="1500" i="1" kern="400" dirty="0"/>
              <a:t>(1.), </a:t>
            </a:r>
            <a:r>
              <a:rPr lang="cs-CZ" kern="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23. </a:t>
            </a:r>
            <a:r>
              <a:rPr lang="cs-CZ" sz="1700" kern="4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Balmuš</a:t>
            </a:r>
            <a:r>
              <a:rPr lang="cs-CZ" sz="1700" kern="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Alexa </a:t>
            </a:r>
            <a:r>
              <a:rPr lang="cs-CZ" sz="1500" i="1" kern="400" dirty="0"/>
              <a:t>(3.)</a:t>
            </a:r>
            <a:endParaRPr lang="cs-CZ" sz="15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1.</a:t>
            </a:r>
            <a:r>
              <a:rPr lang="cs-CZ" dirty="0"/>
              <a:t> </a:t>
            </a:r>
            <a:r>
              <a:rPr lang="cs-CZ" dirty="0" err="1">
                <a:solidFill>
                  <a:srgbClr val="000000"/>
                </a:solidFill>
                <a:latin typeface="Arial CE" panose="020B0604020202020204" pitchFamily="34" charset="0"/>
              </a:rPr>
              <a:t>Artamonov</a:t>
            </a:r>
            <a:r>
              <a:rPr lang="cs-CZ" dirty="0">
                <a:solidFill>
                  <a:srgbClr val="000000"/>
                </a:solidFill>
                <a:latin typeface="Arial CE" panose="020B0604020202020204" pitchFamily="34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Arial CE" panose="020B0604020202020204" pitchFamily="34" charset="0"/>
              </a:rPr>
              <a:t>Mikhail</a:t>
            </a:r>
            <a:r>
              <a:rPr lang="cs-CZ" dirty="0"/>
              <a:t> </a:t>
            </a:r>
            <a:r>
              <a:rPr lang="cs-CZ" dirty="0">
                <a:solidFill>
                  <a:srgbClr val="000000"/>
                </a:solidFill>
                <a:latin typeface="Arial CE" panose="020B0604020202020204" pitchFamily="34" charset="0"/>
              </a:rPr>
              <a:t>2012</a:t>
            </a:r>
            <a:r>
              <a:rPr lang="cs-CZ" dirty="0"/>
              <a:t> </a:t>
            </a:r>
            <a:r>
              <a:rPr lang="cs-CZ" dirty="0">
                <a:solidFill>
                  <a:srgbClr val="000000"/>
                </a:solidFill>
                <a:latin typeface="Arial CE" panose="020B0604020202020204" pitchFamily="34" charset="0"/>
              </a:rPr>
              <a:t>KŠ Říčany 1925</a:t>
            </a:r>
            <a:r>
              <a:rPr lang="cs-CZ" dirty="0"/>
              <a:t>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31.12.2025</a:t>
            </a:r>
            <a:r>
              <a:rPr lang="cs-CZ" dirty="0"/>
              <a:t> </a:t>
            </a:r>
            <a:r>
              <a:rPr lang="cs-CZ" i="1" dirty="0">
                <a:solidFill>
                  <a:srgbClr val="000000"/>
                </a:solidFill>
                <a:latin typeface="Arial CE" panose="020B0604020202020204" pitchFamily="34" charset="0"/>
              </a:rPr>
              <a:t>M ČR 2024</a:t>
            </a:r>
            <a:r>
              <a:rPr lang="cs-CZ" dirty="0"/>
              <a:t> </a:t>
            </a:r>
            <a:r>
              <a:rPr lang="cs-CZ" dirty="0">
                <a:solidFill>
                  <a:srgbClr val="000000"/>
                </a:solidFill>
                <a:latin typeface="Arial CE" panose="020B0604020202020204" pitchFamily="34" charset="0"/>
              </a:rPr>
              <a:t>Stanislav Stárek</a:t>
            </a:r>
            <a:r>
              <a:rPr lang="cs-CZ" dirty="0"/>
              <a:t>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r>
              <a:rPr lang="cs-CZ" dirty="0"/>
              <a:t> 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D27E82B2-203B-039A-CB2F-A68BEAF647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76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Složení komise mládeže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8182046" cy="3924300"/>
          </a:xfrm>
        </p:spPr>
        <p:txBody>
          <a:bodyPr anchor="t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předseda komise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Tomáš Mrázek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členové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Karel </a:t>
            </a:r>
            <a:r>
              <a:rPr lang="cs-CZ" kern="400" dirty="0" err="1"/>
              <a:t>Štufka</a:t>
            </a:r>
            <a:r>
              <a:rPr lang="cs-CZ" kern="400" dirty="0"/>
              <a:t> ( SA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Eva Rosenbaumová ( SB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Pavel </a:t>
            </a:r>
            <a:r>
              <a:rPr lang="cs-CZ" kern="400" dirty="0" err="1"/>
              <a:t>Langmaier</a:t>
            </a:r>
            <a:r>
              <a:rPr lang="cs-CZ" kern="400" dirty="0"/>
              <a:t> ( SC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Petr Janda( SD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Petr Havelka ( SE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Roman Burda  ( šachy do škol / přebory škol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9" name="Grafický objekt 8" descr="Pruhový graf se vzestupným trendem">
            <a:extLst>
              <a:ext uri="{FF2B5EF4-FFF2-40B4-BE49-F238E27FC236}">
                <a16:creationId xmlns:a16="http://schemas.microsoft.com/office/drawing/2014/main" id="{E03C0E88-CB0C-ECFD-2CBF-5389902A5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47277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36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mládeže 10-16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 fontScale="925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Kouty, 9.-16.3.2024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H10 5. Trejbal Jindřich, 9., 9. Barták Tobias, 12. </a:t>
            </a:r>
            <a:r>
              <a:rPr lang="cs-CZ" sz="1700" kern="400" dirty="0" err="1"/>
              <a:t>Gernert</a:t>
            </a:r>
            <a:r>
              <a:rPr lang="cs-CZ" sz="1700" kern="400" dirty="0"/>
              <a:t> Tomáš, 17. Vrátný Vojtěch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H12 5. Kolář Edvard, 12. </a:t>
            </a:r>
            <a:r>
              <a:rPr lang="cs-CZ" sz="1700" kern="400" dirty="0" err="1"/>
              <a:t>Artamonov</a:t>
            </a:r>
            <a:r>
              <a:rPr lang="cs-CZ" sz="1700" kern="400" dirty="0"/>
              <a:t> </a:t>
            </a:r>
            <a:r>
              <a:rPr lang="cs-CZ" sz="1700" kern="400" dirty="0" err="1"/>
              <a:t>Mikhail</a:t>
            </a:r>
            <a:r>
              <a:rPr lang="cs-CZ" sz="1700" kern="400" dirty="0"/>
              <a:t>, 19. Fadrný Jáchym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H14 </a:t>
            </a:r>
            <a:r>
              <a:rPr lang="cs-CZ" sz="1700" kern="400" dirty="0">
                <a:solidFill>
                  <a:srgbClr val="FFFF00"/>
                </a:solidFill>
              </a:rPr>
              <a:t>1. </a:t>
            </a:r>
            <a:r>
              <a:rPr lang="cs-CZ" sz="1700" kern="400" dirty="0" err="1">
                <a:solidFill>
                  <a:srgbClr val="FFFF00"/>
                </a:solidFill>
              </a:rPr>
              <a:t>Topenčík</a:t>
            </a:r>
            <a:r>
              <a:rPr lang="cs-CZ" sz="1700" kern="400" dirty="0">
                <a:solidFill>
                  <a:srgbClr val="FFFF00"/>
                </a:solidFill>
              </a:rPr>
              <a:t> Bruno</a:t>
            </a:r>
            <a:r>
              <a:rPr lang="cs-CZ" sz="1700" kern="400" dirty="0"/>
              <a:t>, 9. </a:t>
            </a:r>
            <a:r>
              <a:rPr lang="cs-CZ" sz="1700" kern="400" dirty="0" err="1"/>
              <a:t>Popov</a:t>
            </a:r>
            <a:r>
              <a:rPr lang="cs-CZ" sz="1700" kern="400" dirty="0"/>
              <a:t> Roman, 8. </a:t>
            </a:r>
            <a:r>
              <a:rPr lang="cs-CZ" sz="1700" kern="400" dirty="0" err="1"/>
              <a:t>Popov</a:t>
            </a:r>
            <a:r>
              <a:rPr lang="cs-CZ" sz="1700" kern="400" dirty="0"/>
              <a:t> Roman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H16 </a:t>
            </a:r>
            <a:r>
              <a:rPr lang="cs-CZ" sz="1700" kern="400" dirty="0">
                <a:solidFill>
                  <a:srgbClr val="FFFF00"/>
                </a:solidFill>
              </a:rPr>
              <a:t>1. Pražák</a:t>
            </a:r>
            <a:r>
              <a:rPr lang="cs-CZ" sz="1700" kern="400" dirty="0"/>
              <a:t> Daniel, 13. </a:t>
            </a:r>
            <a:r>
              <a:rPr lang="cs-CZ" sz="1700" kern="400" dirty="0" err="1"/>
              <a:t>Vyšinský</a:t>
            </a:r>
            <a:r>
              <a:rPr lang="cs-CZ" sz="1700" kern="400" dirty="0"/>
              <a:t> Otakar, 19. Stein Michal 21. </a:t>
            </a:r>
            <a:r>
              <a:rPr lang="cs-CZ" sz="1700" kern="400" dirty="0" err="1"/>
              <a:t>Pressler</a:t>
            </a:r>
            <a:r>
              <a:rPr lang="cs-CZ" sz="1700" kern="400" dirty="0"/>
              <a:t> </a:t>
            </a:r>
            <a:r>
              <a:rPr lang="cs-CZ" sz="1700" kern="400" dirty="0" err="1"/>
              <a:t>Tobiass</a:t>
            </a:r>
            <a:endParaRPr lang="cs-CZ" sz="1700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D10 </a:t>
            </a:r>
            <a:r>
              <a:rPr lang="cs-CZ" sz="1700" kern="400" dirty="0">
                <a:solidFill>
                  <a:schemeClr val="accent6"/>
                </a:solidFill>
              </a:rPr>
              <a:t>4</a:t>
            </a:r>
            <a:r>
              <a:rPr lang="cs-CZ" sz="1700" kern="400" dirty="0"/>
              <a:t>. </a:t>
            </a:r>
            <a:r>
              <a:rPr lang="cs-CZ" sz="1700" kern="400" dirty="0" err="1"/>
              <a:t>Topenčíková</a:t>
            </a:r>
            <a:r>
              <a:rPr lang="cs-CZ" sz="1700" kern="400" dirty="0"/>
              <a:t> Ellen, 7. </a:t>
            </a:r>
            <a:r>
              <a:rPr lang="cs-CZ" sz="1700" kern="400" dirty="0" err="1"/>
              <a:t>Yanyshyn</a:t>
            </a:r>
            <a:r>
              <a:rPr lang="cs-CZ" sz="1700" kern="400" dirty="0"/>
              <a:t>, 8. Kadlecová 9. Melicharová Tereza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D12 </a:t>
            </a:r>
            <a:r>
              <a:rPr lang="cs-CZ" sz="1700" kern="400" dirty="0">
                <a:solidFill>
                  <a:schemeClr val="tx1">
                    <a:lumMod val="65000"/>
                  </a:schemeClr>
                </a:solidFill>
              </a:rPr>
              <a:t>1. Štěpánková Linda</a:t>
            </a:r>
            <a:r>
              <a:rPr lang="cs-CZ" sz="1700" kern="400" dirty="0"/>
              <a:t>, 5. Kůsová Nikola, 14. </a:t>
            </a:r>
            <a:r>
              <a:rPr lang="cs-CZ" sz="1700" kern="400" dirty="0" err="1"/>
              <a:t>Hujová</a:t>
            </a:r>
            <a:r>
              <a:rPr lang="cs-CZ" sz="1700" kern="400" dirty="0"/>
              <a:t> Tess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D14 </a:t>
            </a:r>
            <a:r>
              <a:rPr lang="cs-CZ" sz="1700" kern="400" dirty="0">
                <a:solidFill>
                  <a:srgbClr val="FFFF00"/>
                </a:solidFill>
              </a:rPr>
              <a:t>1. </a:t>
            </a:r>
            <a:r>
              <a:rPr lang="cs-CZ" sz="1700" kern="400" dirty="0" err="1">
                <a:solidFill>
                  <a:srgbClr val="FFFF00"/>
                </a:solidFill>
              </a:rPr>
              <a:t>Kammová</a:t>
            </a:r>
            <a:r>
              <a:rPr lang="cs-CZ" sz="1700" kern="400" dirty="0">
                <a:solidFill>
                  <a:srgbClr val="FFFF00"/>
                </a:solidFill>
              </a:rPr>
              <a:t> Kateřina</a:t>
            </a:r>
            <a:r>
              <a:rPr lang="cs-CZ" sz="1700" kern="400" dirty="0"/>
              <a:t>, 28. Dlasková Adéla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D16 6. Dudková Josefína, 8. Kaplanová Dominika, 14. Dlasková Eliška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9BD53B2-DAD0-6F29-78A6-3373EEBE2E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103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juniorů a juniorek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Jaroměřice nad Rokytnou, 8.-16.3.2024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 6</a:t>
            </a:r>
            <a:r>
              <a:rPr lang="cs-CZ" sz="1800" kern="400" dirty="0"/>
              <a:t>. Seidl Jan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800" i="1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r>
              <a:rPr lang="cs-CZ" kern="400" dirty="0"/>
              <a:t> a </a:t>
            </a:r>
            <a:r>
              <a:rPr lang="cs-CZ" kern="400" dirty="0">
                <a:hlinkClick r:id="rId3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5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753FB37-C801-E8FE-E5A1-2ECEB5A25E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367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600" kern="400" dirty="0"/>
              <a:t>Polofinále M ČR juniorů a juniorek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9.-11.11.2024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 4. </a:t>
            </a:r>
            <a:r>
              <a:rPr lang="cs-CZ" kern="400" dirty="0" err="1"/>
              <a:t>Ocelák</a:t>
            </a:r>
            <a:r>
              <a:rPr lang="cs-CZ" kern="400" dirty="0"/>
              <a:t> Jakub, 7. Bezděk Tomáš, 14. Mach Petr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 </a:t>
            </a:r>
            <a:r>
              <a:rPr lang="cs-CZ" i="1" kern="400" dirty="0"/>
              <a:t>10. </a:t>
            </a:r>
            <a:r>
              <a:rPr lang="cs-CZ" i="1" kern="400" dirty="0" err="1"/>
              <a:t>Hosová</a:t>
            </a:r>
            <a:r>
              <a:rPr lang="cs-CZ" i="1" kern="400" dirty="0"/>
              <a:t> Sandra, 18. Dudková Josefína</a:t>
            </a: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r>
              <a:rPr lang="cs-CZ" kern="400" dirty="0"/>
              <a:t> a </a:t>
            </a:r>
            <a:r>
              <a:rPr lang="cs-CZ" kern="400" dirty="0">
                <a:hlinkClick r:id="rId3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5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753FB37-C801-E8FE-E5A1-2ECEB5A25E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642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do 8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6.-7.4.2024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H8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 Vrátný Vojtěch</a:t>
            </a:r>
            <a:r>
              <a:rPr lang="cs-CZ" kern="400" dirty="0"/>
              <a:t>, 12. Urbánek Jan, 18. Okrouhlický Matěj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D8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 </a:t>
            </a:r>
            <a:r>
              <a:rPr lang="cs-CZ" kern="400" dirty="0" err="1">
                <a:solidFill>
                  <a:schemeClr val="accent5">
                    <a:lumMod val="75000"/>
                  </a:schemeClr>
                </a:solidFill>
              </a:rPr>
              <a:t>Mauricová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 Ivana</a:t>
            </a:r>
            <a:r>
              <a:rPr lang="cs-CZ" kern="400" dirty="0"/>
              <a:t>, 12. Faltysová Mia, 13. Hroníková Stela</a:t>
            </a:r>
            <a:endParaRPr lang="cs-CZ" i="1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E3DF00D-24F2-AC62-8964-CF4B5FE5BA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981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107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v rapid šachu mládeže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14.-15.9.2024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11. </a:t>
            </a:r>
            <a:r>
              <a:rPr lang="cs-CZ" sz="1800" kern="400" dirty="0"/>
              <a:t>Trejbal Jindřich, 16. Barták Tobias, 18. Vrátný Vojtěch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4. Kolář Edvard, 9. </a:t>
            </a:r>
            <a:r>
              <a:rPr lang="cs-CZ" kern="400" dirty="0" err="1"/>
              <a:t>Gernert</a:t>
            </a:r>
            <a:r>
              <a:rPr lang="cs-CZ" kern="400" dirty="0"/>
              <a:t> Tomáš, 24. Fadrný Jáchym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2. </a:t>
            </a:r>
            <a:r>
              <a:rPr lang="cs-CZ" kern="400" dirty="0" err="1">
                <a:solidFill>
                  <a:schemeClr val="tx1">
                    <a:lumMod val="65000"/>
                  </a:schemeClr>
                </a:solidFill>
              </a:rPr>
              <a:t>Popov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 Roman</a:t>
            </a:r>
            <a:r>
              <a:rPr lang="cs-CZ" kern="400" dirty="0"/>
              <a:t>, 6. </a:t>
            </a:r>
            <a:r>
              <a:rPr lang="cs-CZ" kern="400" dirty="0" err="1"/>
              <a:t>Martirosyan</a:t>
            </a:r>
            <a:r>
              <a:rPr lang="cs-CZ" kern="400" dirty="0"/>
              <a:t> David, 13. </a:t>
            </a:r>
            <a:r>
              <a:rPr lang="cs-CZ" kern="400" dirty="0" err="1"/>
              <a:t>Topenčík</a:t>
            </a:r>
            <a:r>
              <a:rPr lang="cs-CZ" kern="400" dirty="0"/>
              <a:t> Bruno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</a:t>
            </a:r>
            <a:r>
              <a:rPr lang="cs-CZ" kern="400" dirty="0">
                <a:solidFill>
                  <a:srgbClr val="FFFF00"/>
                </a:solidFill>
              </a:rPr>
              <a:t>1. Kadlecová Kateřina</a:t>
            </a:r>
            <a:r>
              <a:rPr lang="cs-CZ" kern="400" dirty="0"/>
              <a:t>,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 </a:t>
            </a:r>
            <a:r>
              <a:rPr lang="cs-CZ" kern="400" dirty="0" err="1">
                <a:solidFill>
                  <a:schemeClr val="accent5">
                    <a:lumMod val="75000"/>
                  </a:schemeClr>
                </a:solidFill>
              </a:rPr>
              <a:t>Topenčíková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 Ellen</a:t>
            </a:r>
            <a:r>
              <a:rPr lang="cs-CZ" kern="400" dirty="0"/>
              <a:t>, 6. </a:t>
            </a:r>
            <a:r>
              <a:rPr lang="cs-CZ" kern="400" dirty="0" err="1"/>
              <a:t>Mauricová</a:t>
            </a:r>
            <a:r>
              <a:rPr lang="cs-CZ" kern="400" dirty="0"/>
              <a:t> Ivana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</a:t>
            </a:r>
            <a:r>
              <a:rPr lang="cs-CZ" kern="400" dirty="0">
                <a:solidFill>
                  <a:srgbClr val="FFFF00"/>
                </a:solidFill>
              </a:rPr>
              <a:t>1. </a:t>
            </a:r>
            <a:r>
              <a:rPr lang="cs-CZ" kern="400" dirty="0" err="1">
                <a:solidFill>
                  <a:srgbClr val="FFFF00"/>
                </a:solidFill>
              </a:rPr>
              <a:t>Hujová</a:t>
            </a:r>
            <a:r>
              <a:rPr lang="cs-CZ" kern="400" dirty="0">
                <a:solidFill>
                  <a:srgbClr val="FFFF00"/>
                </a:solidFill>
              </a:rPr>
              <a:t> Tess</a:t>
            </a:r>
            <a:r>
              <a:rPr lang="cs-CZ" kern="400" dirty="0"/>
              <a:t>, 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2. Kusová Nikola</a:t>
            </a:r>
            <a:r>
              <a:rPr lang="cs-CZ" kern="400" dirty="0"/>
              <a:t>, 6. Štěpánková Linda</a:t>
            </a:r>
            <a:endParaRPr lang="cs-CZ" sz="18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D14 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2. </a:t>
            </a:r>
            <a:r>
              <a:rPr lang="cs-CZ" kern="400" dirty="0" err="1">
                <a:solidFill>
                  <a:schemeClr val="tx1">
                    <a:lumMod val="65000"/>
                  </a:schemeClr>
                </a:solidFill>
              </a:rPr>
              <a:t>Kammová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 Kateřina</a:t>
            </a:r>
            <a:r>
              <a:rPr lang="cs-CZ" kern="400" dirty="0"/>
              <a:t>, 19. Kopecká Libuše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C5613914-3E29-D87C-5CF5-FE6E98B4F4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675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20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ČR družstev mladších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 fontScale="92500" lnSpcReduction="2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14.-16.6.2024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>
                <a:solidFill>
                  <a:srgbClr val="FFFF00"/>
                </a:solidFill>
              </a:rPr>
              <a:t>1. KŠ Říčany 1925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6. ŠK Joly Lysá nad Labem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8. Spartak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FA6D5B11-A4EE-9CC6-48DA-1EF3386239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6212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ČR družstev starších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 fontScale="70000" lnSpcReduction="2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Chrudim, 25.-26.5.2024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 ŠK JOLY Lysá nad Labem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4. KŠ Říčany 1925 „A“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15. TJ spartak Vlašim „A“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26. KŠ Říčany 1925 „B“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37. TJ Kralupy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44. ŠK JOLY Lysá nad Labem „B“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64. TJ spartak Vlašim „B“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65. KŠ Říčany 1925 „C“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FA6D5B11-A4EE-9CC6-48DA-1EF3386239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64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465C5-AD18-B18D-8D41-9A7A1056D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44FED1-3692-8461-6384-E88B64022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Činnost KM v roce 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B358555-2DF8-57EF-8B31-CCF46EF8D2A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8182046" cy="3924300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Komise Mládeže se sešla celkem 3x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b="1" kern="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kern="400" dirty="0"/>
              <a:t>v Říčanech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kern="400" dirty="0"/>
              <a:t>v Milovicích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kern="400" dirty="0"/>
              <a:t>ve Mšeně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kern="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Pracovali jsme na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Nových pravidlech zařazování do Listiny talentů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Na rozběhu KP družstev dorostu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Úpravě rozpisu přeboru škol ( KP 2024/25 je OPEN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Od sezóny 2024/25 vyhlašujeme konkurzy na pořadatele turnajů</a:t>
            </a:r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9" name="Grafický objekt 8" descr="Pruhový graf se vzestupným trendem">
            <a:extLst>
              <a:ext uri="{FF2B5EF4-FFF2-40B4-BE49-F238E27FC236}">
                <a16:creationId xmlns:a16="http://schemas.microsoft.com/office/drawing/2014/main" id="{3EFEA138-BC55-A233-82DC-74AE21B9B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47277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4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Stav mládeže k 1.11.2024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8182046" cy="3924300"/>
          </a:xfrm>
        </p:spPr>
        <p:txBody>
          <a:bodyPr anchor="t"/>
          <a:lstStyle/>
          <a:p>
            <a:pPr algn="l"/>
            <a:r>
              <a:rPr lang="cs-CZ" b="1" kern="400" dirty="0"/>
              <a:t>696 registrovaných AKTÍVNÍCH dětí do 20 let</a:t>
            </a:r>
          </a:p>
          <a:p>
            <a:pPr algn="l"/>
            <a:r>
              <a:rPr lang="cs-CZ" b="1" kern="400" dirty="0"/>
              <a:t>Největší kluby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Klub šachistů Říčany 1925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ŠK Spartak Čelákovice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ŠK JOLY Lysá nad Labem, </a:t>
            </a:r>
            <a:r>
              <a:rPr lang="cs-CZ" kern="400" dirty="0" err="1"/>
              <a:t>z.s</a:t>
            </a:r>
            <a:r>
              <a:rPr lang="cs-CZ" kern="400" dirty="0"/>
              <a:t>.</a:t>
            </a:r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9" name="Grafický objekt 8" descr="Pruhový graf se vzestupným trendem">
            <a:extLst>
              <a:ext uri="{FF2B5EF4-FFF2-40B4-BE49-F238E27FC236}">
                <a16:creationId xmlns:a16="http://schemas.microsoft.com/office/drawing/2014/main" id="{E03C0E88-CB0C-ECFD-2CBF-5389902A5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47277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5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Aktivita dětí v regionech 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1695635"/>
            <a:ext cx="8182046" cy="4354309"/>
          </a:xfrm>
        </p:spPr>
        <p:txBody>
          <a:bodyPr anchor="t"/>
          <a:lstStyle/>
          <a:p>
            <a:pPr algn="l"/>
            <a:r>
              <a:rPr lang="cs-CZ" b="1" kern="400" dirty="0"/>
              <a:t>turnaje RŽL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39 turnajů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b="1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b="1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b="1" kern="400" dirty="0"/>
          </a:p>
          <a:p>
            <a:r>
              <a:rPr lang="cs-CZ" b="1" kern="400" dirty="0"/>
              <a:t>soustředění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Krajské soustředění KTCM ( Jizbice 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SCM soustředění ( Říčany )</a:t>
            </a:r>
          </a:p>
        </p:txBody>
      </p:sp>
      <p:pic>
        <p:nvPicPr>
          <p:cNvPr id="5" name="Grafický objekt 4" descr="Skupina lidí">
            <a:extLst>
              <a:ext uri="{FF2B5EF4-FFF2-40B4-BE49-F238E27FC236}">
                <a16:creationId xmlns:a16="http://schemas.microsoft.com/office/drawing/2014/main" id="{0A008755-1A0B-8C5B-6981-77BBAA0F97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00796" y="69911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620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800" dirty="0"/>
              <a:t>Výsledky soutěží družstev 2023/2024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4266278"/>
          </a:xfrm>
        </p:spPr>
        <p:txBody>
          <a:bodyPr anchor="t">
            <a:normAutofit/>
          </a:bodyPr>
          <a:lstStyle/>
          <a:p>
            <a:pPr algn="l"/>
            <a:r>
              <a:rPr lang="cs-CZ" b="1" kern="400" dirty="0"/>
              <a:t>Extraliga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B ( 1.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A ( 2.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/>
            <a:r>
              <a:rPr lang="cs-CZ" b="1" kern="400" dirty="0"/>
              <a:t>1. Liga mládeže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JOLY Lysá nad Labem A ( 1. v LMA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VHS PROJEKT Kralupy ( 2. v LMA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 A ( 7. v LMA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 B ( 12. v LMA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C ( 2. v LMB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Vlašim ( 8. v LMC )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6" name="Grafický objekt 5" descr="Medaile">
            <a:extLst>
              <a:ext uri="{FF2B5EF4-FFF2-40B4-BE49-F238E27FC236}">
                <a16:creationId xmlns:a16="http://schemas.microsoft.com/office/drawing/2014/main" id="{137EC9E4-96B9-0CD0-CCD1-EB3D4B0545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27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800" dirty="0"/>
              <a:t>Účastníci soutěží družstev 2024/2025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3924300"/>
          </a:xfrm>
        </p:spPr>
        <p:txBody>
          <a:bodyPr anchor="t">
            <a:normAutofit/>
          </a:bodyPr>
          <a:lstStyle/>
          <a:p>
            <a:pPr algn="l"/>
            <a:r>
              <a:rPr lang="cs-CZ" b="1" kern="400" dirty="0"/>
              <a:t>Extraliga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A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B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Lysá nad Labem A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algn="l"/>
            <a:r>
              <a:rPr lang="cs-CZ" b="1" kern="400" dirty="0"/>
              <a:t>1. 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C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Kralupy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Lysá nad Labem B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Vlašim</a:t>
            </a:r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6" name="Grafický objekt 5" descr="Medaile">
            <a:extLst>
              <a:ext uri="{FF2B5EF4-FFF2-40B4-BE49-F238E27FC236}">
                <a16:creationId xmlns:a16="http://schemas.microsoft.com/office/drawing/2014/main" id="{3676503A-DF57-93B4-1B78-5A6E9E033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179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4800" kern="400" dirty="0"/>
              <a:t>Krajské soustředění KTCM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1695635"/>
            <a:ext cx="8182046" cy="4354309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cs-CZ" i="1" kern="400" dirty="0"/>
              <a:t>Jizbice, 27.9.-29.9.2024</a:t>
            </a:r>
          </a:p>
          <a:p>
            <a:r>
              <a:rPr lang="cs-CZ" b="1" kern="400" dirty="0"/>
              <a:t>Trenéři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Robert </a:t>
            </a:r>
            <a:r>
              <a:rPr lang="cs-CZ" kern="400" dirty="0" err="1"/>
              <a:t>Cvek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Michal Novotný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Tadeáš Baláček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Ondřej Matějovský</a:t>
            </a:r>
          </a:p>
          <a:p>
            <a:endParaRPr lang="cs-CZ" b="1" kern="400" dirty="0"/>
          </a:p>
          <a:p>
            <a:endParaRPr lang="cs-CZ" b="1" kern="400" dirty="0"/>
          </a:p>
          <a:p>
            <a:endParaRPr lang="cs-CZ" b="1" kern="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endParaRPr lang="cs-CZ" b="1" kern="400" dirty="0"/>
          </a:p>
          <a:p>
            <a:pPr marL="0" indent="0">
              <a:buNone/>
            </a:pPr>
            <a:endParaRPr lang="cs-CZ" i="1" kern="400" dirty="0"/>
          </a:p>
        </p:txBody>
      </p:sp>
      <p:pic>
        <p:nvPicPr>
          <p:cNvPr id="4" name="Grafický objekt 3" descr="Hlava s ozubenými koly">
            <a:extLst>
              <a:ext uri="{FF2B5EF4-FFF2-40B4-BE49-F238E27FC236}">
                <a16:creationId xmlns:a16="http://schemas.microsoft.com/office/drawing/2014/main" id="{DCCB209C-2E22-7EAF-D01E-676E5CCD60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17072" y="6961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513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000" dirty="0"/>
              <a:t>Soutěže řízené KM SŠS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3924300"/>
          </a:xfrm>
        </p:spPr>
        <p:txBody>
          <a:bodyPr anchor="t"/>
          <a:lstStyle/>
          <a:p>
            <a:pPr algn="l"/>
            <a:r>
              <a:rPr lang="cs-CZ" b="1" dirty="0"/>
              <a:t>Jednotlivci: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mládeže v rapid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dětí do 8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mládeže v praktickém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juniorů v praktickém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algn="l"/>
            <a:r>
              <a:rPr lang="cs-CZ" b="1" dirty="0"/>
              <a:t>Družstva: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žákovských družstev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družstev mladších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škol</a:t>
            </a:r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DE2C1FBD-666B-D9C6-3DED-E0C471F07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28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5543</TotalTime>
  <Words>1494</Words>
  <Application>Microsoft Office PowerPoint</Application>
  <PresentationFormat>Širokoúhlá obrazovka</PresentationFormat>
  <Paragraphs>322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3" baseType="lpstr">
      <vt:lpstr>Arial</vt:lpstr>
      <vt:lpstr>Arial CE</vt:lpstr>
      <vt:lpstr>Calibri</vt:lpstr>
      <vt:lpstr>MS Shell Dlg 2</vt:lpstr>
      <vt:lpstr>Wingdings</vt:lpstr>
      <vt:lpstr>Wingdings 3</vt:lpstr>
      <vt:lpstr>Madison</vt:lpstr>
      <vt:lpstr>Zpráva o činnosti KM SŠS  2024</vt:lpstr>
      <vt:lpstr>Složení komise mládeže</vt:lpstr>
      <vt:lpstr>Činnost KM v roce 2024</vt:lpstr>
      <vt:lpstr>Stav mládeže k 1.11.2024</vt:lpstr>
      <vt:lpstr>Aktivita dětí v regionech 2024</vt:lpstr>
      <vt:lpstr>Výsledky soutěží družstev 2023/2024</vt:lpstr>
      <vt:lpstr>Účastníci soutěží družstev 2024/2025</vt:lpstr>
      <vt:lpstr>Krajské soustředění KTCM </vt:lpstr>
      <vt:lpstr>Soutěže řízené KM SŠS</vt:lpstr>
      <vt:lpstr>Republikové soutěže</vt:lpstr>
      <vt:lpstr>KP mládeže v rapid šachu</vt:lpstr>
      <vt:lpstr>KP dětí do 8 let</vt:lpstr>
      <vt:lpstr>KP mládeže v praktickém šachu</vt:lpstr>
      <vt:lpstr>KP juniorů v praktickém šachu</vt:lpstr>
      <vt:lpstr>KP žákovských družstev</vt:lpstr>
      <vt:lpstr>KP družstev mladších žáků</vt:lpstr>
      <vt:lpstr>KP škol</vt:lpstr>
      <vt:lpstr>M Čech mládeže 12-16 let</vt:lpstr>
      <vt:lpstr>M Čech mládeže do 8 a 10 let</vt:lpstr>
      <vt:lpstr>M ČR mládeže 10-16 let</vt:lpstr>
      <vt:lpstr>M ČR juniorů a juniorek</vt:lpstr>
      <vt:lpstr>Polofinále M ČR juniorů a juniorek</vt:lpstr>
      <vt:lpstr>M ČR do 8 let</vt:lpstr>
      <vt:lpstr>M ČR v rapid šachu mládeže</vt:lpstr>
      <vt:lpstr>M ČR družstev mladších žáků</vt:lpstr>
      <vt:lpstr>M ČR družstev starších žáků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Zpráva o činnosti KM SŠS 2021/2022</dc:title>
  <dc:creator>Tomáš Mrázek</dc:creator>
  <cp:lastModifiedBy>Tomáš Mrázek</cp:lastModifiedBy>
  <cp:revision>152</cp:revision>
  <cp:lastPrinted>2023-01-27T22:08:37Z</cp:lastPrinted>
  <dcterms:created xsi:type="dcterms:W3CDTF">2022-05-08T16:57:31Z</dcterms:created>
  <dcterms:modified xsi:type="dcterms:W3CDTF">2024-12-10T07:50:02Z</dcterms:modified>
</cp:coreProperties>
</file>