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8" r:id="rId3"/>
    <p:sldId id="298" r:id="rId4"/>
    <p:sldId id="287" r:id="rId5"/>
    <p:sldId id="276" r:id="rId6"/>
    <p:sldId id="277" r:id="rId7"/>
    <p:sldId id="288" r:id="rId8"/>
    <p:sldId id="279" r:id="rId9"/>
    <p:sldId id="257" r:id="rId10"/>
    <p:sldId id="258" r:id="rId11"/>
    <p:sldId id="259" r:id="rId12"/>
    <p:sldId id="261" r:id="rId13"/>
    <p:sldId id="299" r:id="rId14"/>
    <p:sldId id="263" r:id="rId15"/>
    <p:sldId id="264" r:id="rId16"/>
    <p:sldId id="265" r:id="rId17"/>
    <p:sldId id="266" r:id="rId18"/>
    <p:sldId id="267" r:id="rId19"/>
    <p:sldId id="268" r:id="rId20"/>
    <p:sldId id="271" r:id="rId21"/>
    <p:sldId id="270" r:id="rId22"/>
    <p:sldId id="272" r:id="rId23"/>
    <p:sldId id="297" r:id="rId24"/>
    <p:sldId id="273" r:id="rId25"/>
    <p:sldId id="274" r:id="rId26"/>
    <p:sldId id="296" r:id="rId27"/>
    <p:sldId id="275" r:id="rId28"/>
    <p:sldId id="300" r:id="rId29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máš Mrázek" initials="TM" lastIdx="1" clrIdx="0">
    <p:extLst>
      <p:ext uri="{19B8F6BF-5375-455C-9EA6-DF929625EA0E}">
        <p15:presenceInfo xmlns:p15="http://schemas.microsoft.com/office/powerpoint/2012/main" userId="c450a189398ed52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1/16/2026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s2.chess-results.com/tnr1178649.aspx?lan=5&amp;art=4&amp;turdet=YES&amp;SNode=S" TargetMode="External"/><Relationship Id="rId2" Type="http://schemas.openxmlformats.org/officeDocument/2006/relationships/hyperlink" Target="https://www.stcsach.cz/wp-content/uploads/2025/04/Propozice-KP-rapid-2025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s2.chess-results.com/tnr1142573.aspx?lan=5&amp;art=4&amp;SNode=S0" TargetMode="External"/><Relationship Id="rId2" Type="http://schemas.openxmlformats.org/officeDocument/2006/relationships/hyperlink" Target="https://www.stcsach.cz/wp-content/uploads/2025/03/KP_HD8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s3.chess-results.com/tnr1170926.aspx?lan=5&amp;art=1&amp;rd=7&amp;SNode=S0" TargetMode="External"/><Relationship Id="rId2" Type="http://schemas.openxmlformats.org/officeDocument/2006/relationships/hyperlink" Target="https://www.stcsach.cz/wp-content/uploads/2025/04/Propozice-KP-HD10-2025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s3.chess-results.com/tnr1203682.aspx?lan=5&amp;art=0&amp;SNode=S0" TargetMode="External"/><Relationship Id="rId7" Type="http://schemas.openxmlformats.org/officeDocument/2006/relationships/image" Target="../media/image13.svg"/><Relationship Id="rId2" Type="http://schemas.openxmlformats.org/officeDocument/2006/relationships/hyperlink" Target="https://www.stcsach.cz/wp-content/uploads/2025/06/Finale_KP_jednotlici_Mseno_2025.pdf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hyperlink" Target="https://s2.chess-results.com/tnr1203695.aspx?lan=5&amp;art=0&amp;SNode=S0" TargetMode="External"/><Relationship Id="rId4" Type="http://schemas.openxmlformats.org/officeDocument/2006/relationships/hyperlink" Target="https://s1.chess-results.com/tnr1203692.aspx?lan=5&amp;art=0&amp;SNode=S0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s1.chess-results.com/tnr1202769.aspx?lan=5&amp;art=0&amp;flag=30&amp;SNode=S0" TargetMode="External"/><Relationship Id="rId2" Type="http://schemas.openxmlformats.org/officeDocument/2006/relationships/hyperlink" Target="https://www.openricany.cz/OpenRicany2025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tcsach.cz/wp-content/uploads/2025/04/KPDM_Zaverecny_zpravodaj.pdf" TargetMode="External"/><Relationship Id="rId2" Type="http://schemas.openxmlformats.org/officeDocument/2006/relationships/hyperlink" Target="https://www.stcsach.cz/wp-content/uploads/2025/04/KPDMfinal_Neratovice_250412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s3.chess-results.com/tnrWZ.aspx?lan=5&amp;tno=1169294" TargetMode="External"/><Relationship Id="rId2" Type="http://schemas.openxmlformats.org/officeDocument/2006/relationships/hyperlink" Target="https://www.stcsach.cz/wp-content/uploads/2025/02/Propozice_KPDMZ_2025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s3.chess-results.com/tnrWZ.aspx?lan=5&amp;tno=1134262" TargetMode="External"/><Relationship Id="rId2" Type="http://schemas.openxmlformats.org/officeDocument/2006/relationships/hyperlink" Target="https://www.stcsach.cz/wp-content/uploads/2025/02/Propozice_KK_v_sachu_ZS-a-SS_2025-verze-12_2.pdf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4/07/Propozice-MCech-2024-verze-18_6.pdf" TargetMode="External"/><Relationship Id="rId2" Type="http://schemas.openxmlformats.org/officeDocument/2006/relationships/hyperlink" Target="https://www.chess.cz/mistrovske-souteze/souteze-mladeze/mistrovstvi-cech-do-16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3.chess-results.com/tnr1270558.aspx?lan=5&amp;art=4&amp;SNode=S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5/MCech_HD10_2025__Most_prop_Off.pdf" TargetMode="External"/><Relationship Id="rId2" Type="http://schemas.openxmlformats.org/officeDocument/2006/relationships/hyperlink" Target="https://www.chess.cz/mistrovske-souteze/souteze-mladeze/mistrovstvi-cech-8-10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282421.aspx?lan=5&amp;art=0&amp;SNode=S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1/Propozice-M%C4%8CR-2025.pdf" TargetMode="External"/><Relationship Id="rId2" Type="http://schemas.openxmlformats.org/officeDocument/2006/relationships/hyperlink" Target="https://www.chess.cz/mistrovske-souteze/souteze-mladeze/mistrovstvi-cr-do-16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124393.aspx?lan=5&amp;SNode=S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mistrovske-souteze/souteze-mladeze/mistrovstvi-cr-juniorek-a-dorostenek/" TargetMode="External"/><Relationship Id="rId7" Type="http://schemas.openxmlformats.org/officeDocument/2006/relationships/image" Target="../media/image13.svg"/><Relationship Id="rId2" Type="http://schemas.openxmlformats.org/officeDocument/2006/relationships/hyperlink" Target="https://www.chess.cz/mistrovske-souteze/souteze-mladeze/mistrovstvi-cr-junioru-a-dorostencu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hyperlink" Target="https://s1.chess-results.com/tnr1120777.aspx?lan=5&amp;art=1&amp;turdet=YES&amp;SNode=S0" TargetMode="External"/><Relationship Id="rId4" Type="http://schemas.openxmlformats.org/officeDocument/2006/relationships/hyperlink" Target="https://www.chess.cz/wp-content/uploads/2025/03/Propozice-M%C4%8CR-junior%C5%AF-a-juniorek-2025.pdf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mistrovske-souteze/souteze-mladeze/mistrovstvi-cr-juniorek-a-dorostenek/" TargetMode="External"/><Relationship Id="rId7" Type="http://schemas.openxmlformats.org/officeDocument/2006/relationships/image" Target="../media/image13.svg"/><Relationship Id="rId2" Type="http://schemas.openxmlformats.org/officeDocument/2006/relationships/hyperlink" Target="https://www.chess.cz/mistrovske-souteze/souteze-mladeze/polofinale-mcr-juniorek-a-dorostenek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hyperlink" Target="https://s2.chess-results.com/tnr1288456.aspx?lan=5" TargetMode="External"/><Relationship Id="rId4" Type="http://schemas.openxmlformats.org/officeDocument/2006/relationships/hyperlink" Target="https://www.chess.cz/wp-content/uploads/2025/10/Propozice-polofin%C3%A1le2025-verze-02_10.pdf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3/Mistrovstv%C3%AD-%C4%8CR-do-8-let-v-rapid-rapid-%C5%A1achu.pdf" TargetMode="External"/><Relationship Id="rId2" Type="http://schemas.openxmlformats.org/officeDocument/2006/relationships/hyperlink" Target="https://www.chess.cz/mistrovske-souteze/souteze-mladeze/mcr-do-8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3.chess-results.com/tnr1150372.aspx?lan=5&amp;SNode=S0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7/Propozice-M%C4%8CR-rapid-%C5%BE%C3%A1ci-2025-verze-04_07-1.pdf" TargetMode="External"/><Relationship Id="rId2" Type="http://schemas.openxmlformats.org/officeDocument/2006/relationships/hyperlink" Target="https://www.chess.cz/mistrovske-souteze/souteze-mladeze/mistrovstvi-cech-do-16-let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250952.aspx?lan=5&amp;art=0&amp;SNode=S0" TargetMode="Externa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3/Zaj-2025_Propozice.pdf" TargetMode="External"/><Relationship Id="rId2" Type="http://schemas.openxmlformats.org/officeDocument/2006/relationships/hyperlink" Target="https://www.chess.cz/mistrovske-souteze/souteze-mladeze/mcr-druzstev-st-zaku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176897.aspx?lan=5&amp;turdet=YES&amp;SNode=S0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3/Propozice-MCRDML%C5%BD-2025_verze_20_3.pdf" TargetMode="External"/><Relationship Id="rId2" Type="http://schemas.openxmlformats.org/officeDocument/2006/relationships/hyperlink" Target="https://www.chess.cz/mistrovske-souteze/souteze-mladeze/mcr-druzstev-ml-zaku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3.chess-results.com/Tnr1192684.aspx?lan=5&amp;SNode=S0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ess.cz/wp-content/uploads/2025/04/Propozice-M%C4%8CR-%C5%A1kol.-dru%C5%BEstev-2025.pdf" TargetMode="External"/><Relationship Id="rId2" Type="http://schemas.openxmlformats.org/officeDocument/2006/relationships/hyperlink" Target="https://www.chess.cz/chci-hrat-sachy/prebor-skol/2024-2025/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hyperlink" Target="https://s1.chess-results.com/tnr1185122.aspx?lan=5&amp;SNode=S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stcsach.cz/wp-content/uploads/2025/09/Krajske_soustredeni_2025.pdf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464347" cy="2620944"/>
          </a:xfrm>
        </p:spPr>
        <p:txBody>
          <a:bodyPr>
            <a:noAutofit/>
          </a:bodyPr>
          <a:lstStyle/>
          <a:p>
            <a:r>
              <a:rPr lang="cs-CZ" sz="6000" dirty="0"/>
              <a:t>Zpráva o činnosti</a:t>
            </a:r>
            <a:br>
              <a:rPr lang="cs-CZ" sz="6000" dirty="0"/>
            </a:br>
            <a:r>
              <a:rPr lang="cs-CZ" sz="6000" dirty="0"/>
              <a:t>KM SŠS </a:t>
            </a:r>
            <a:br>
              <a:rPr lang="cs-CZ" sz="6000" dirty="0"/>
            </a:br>
            <a:r>
              <a:rPr lang="cs-CZ" sz="4000" dirty="0"/>
              <a:t>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5038918" y="5776632"/>
            <a:ext cx="5838825" cy="546624"/>
          </a:xfrm>
        </p:spPr>
        <p:txBody>
          <a:bodyPr/>
          <a:lstStyle/>
          <a:p>
            <a:pPr algn="r"/>
            <a:r>
              <a:rPr lang="cs-CZ" dirty="0"/>
              <a:t>Tomáš Mrázek, 1.12.2024</a:t>
            </a:r>
          </a:p>
        </p:txBody>
      </p:sp>
      <p:pic>
        <p:nvPicPr>
          <p:cNvPr id="5" name="Grafický objekt 4" descr="Prezentace s kruhovým grafem">
            <a:extLst>
              <a:ext uri="{FF2B5EF4-FFF2-40B4-BE49-F238E27FC236}">
                <a16:creationId xmlns:a16="http://schemas.microsoft.com/office/drawing/2014/main" id="{BEEDF636-B7EE-401E-7192-3D64F1F63E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96105" y="60146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1978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000" dirty="0"/>
              <a:t>Republikové soutěže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451542" cy="3924300"/>
          </a:xfrm>
        </p:spPr>
        <p:txBody>
          <a:bodyPr anchor="t">
            <a:normAutofit fontScale="92500" lnSpcReduction="20000"/>
          </a:bodyPr>
          <a:lstStyle/>
          <a:p>
            <a:pPr algn="l"/>
            <a:r>
              <a:rPr lang="cs-CZ" b="1" dirty="0"/>
              <a:t>Jednotlivci: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Čech mládeže 12-16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Čech mládeže do 8 a 10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mládeže 10-16 tet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Polofinále M ČR juniorů a juniorek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juniorů a juniorek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do 8 let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v rapid šachu mládeže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v rapid šachu do 20 let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/>
            <a:r>
              <a:rPr lang="cs-CZ" b="1" dirty="0"/>
              <a:t>Družstva: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družstev starších žáků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družstev mladších žáků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M ČR družstev školních družstev</a:t>
            </a:r>
            <a:endParaRPr lang="cs-CZ" i="1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10D4FAC0-A2F8-343D-AF95-A0C4EE34D5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03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mládeže v rapid šachu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045745"/>
            <a:ext cx="8300622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Konětopy, 17.5.2025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1. Urbánek Alexandr Jan, 2. Hroník Petr, 3. Vrátná Vojtěch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H12 1. Vorlík Jáchym, 2. </a:t>
            </a:r>
            <a:r>
              <a:rPr lang="cs-CZ" kern="400" dirty="0" err="1"/>
              <a:t>Čančík</a:t>
            </a:r>
            <a:r>
              <a:rPr lang="cs-CZ" kern="400" dirty="0"/>
              <a:t> Marek, 3. Barták Tobiáš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H14 1. </a:t>
            </a:r>
            <a:r>
              <a:rPr lang="cs-CZ" kern="400" dirty="0" err="1"/>
              <a:t>Artamonov</a:t>
            </a:r>
            <a:r>
              <a:rPr lang="cs-CZ" kern="400" dirty="0"/>
              <a:t> </a:t>
            </a:r>
            <a:r>
              <a:rPr lang="cs-CZ" kern="400" dirty="0" err="1"/>
              <a:t>Mikhail</a:t>
            </a:r>
            <a:r>
              <a:rPr lang="cs-CZ" kern="400" dirty="0"/>
              <a:t>, 2.  Petrášek Jiří, 3. Kováč Pavel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1. </a:t>
            </a:r>
            <a:r>
              <a:rPr lang="cs-CZ" kern="400" dirty="0" err="1"/>
              <a:t>Mauricová</a:t>
            </a:r>
            <a:r>
              <a:rPr lang="cs-CZ" kern="400" dirty="0"/>
              <a:t> Ivana, 2.  Faltysová Mia 3. </a:t>
            </a:r>
            <a:r>
              <a:rPr lang="cs-CZ" kern="400" dirty="0" err="1"/>
              <a:t>Kammová</a:t>
            </a:r>
            <a:r>
              <a:rPr lang="cs-CZ" kern="400" dirty="0"/>
              <a:t> Viktorie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D12 1. Melicharová </a:t>
            </a:r>
            <a:r>
              <a:rPr lang="cs-CZ" sz="1200" kern="400" dirty="0"/>
              <a:t>Veronika</a:t>
            </a:r>
            <a:r>
              <a:rPr lang="cs-CZ" kern="400" dirty="0"/>
              <a:t>, 2.  Kadlecová </a:t>
            </a:r>
            <a:r>
              <a:rPr lang="cs-CZ" sz="1200" kern="400" dirty="0"/>
              <a:t>Kateřina</a:t>
            </a:r>
            <a:r>
              <a:rPr lang="cs-CZ" kern="400" dirty="0"/>
              <a:t>, 3. </a:t>
            </a:r>
            <a:r>
              <a:rPr lang="cs-CZ" kern="400" dirty="0" err="1"/>
              <a:t>Yanyshyn</a:t>
            </a:r>
            <a:r>
              <a:rPr lang="cs-CZ" kern="400" dirty="0"/>
              <a:t> </a:t>
            </a:r>
            <a:r>
              <a:rPr lang="cs-CZ" sz="1200" kern="400" dirty="0" err="1"/>
              <a:t>Mariia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D14 1. </a:t>
            </a:r>
            <a:r>
              <a:rPr lang="cs-CZ" kern="400" dirty="0" err="1"/>
              <a:t>Hujová</a:t>
            </a:r>
            <a:r>
              <a:rPr lang="cs-CZ" kern="400" dirty="0"/>
              <a:t> Tess, 2.  Štěpánková Linda, 3. Jeníková Sabina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6FD73DF6-CECB-D90B-8945-2BB1A84AF2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58500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3728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dětí do 8 let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Čelákovice, 22.3.2025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H8 1. Obr Richard, 2.  Sajdl Dominik, 3. Tůma Michal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D8 1. Faltysová Mia, 2.  Crhová Sofie, 3. </a:t>
            </a:r>
            <a:r>
              <a:rPr lang="cs-CZ" kern="400" dirty="0" err="1"/>
              <a:t>Massa</a:t>
            </a:r>
            <a:r>
              <a:rPr lang="cs-CZ" kern="400" dirty="0"/>
              <a:t> Julia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42DD572E-BA31-B096-793A-9386B8100E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675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9887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94884-5891-E7F0-7E13-C0194AC45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574F2D-B66D-CBE2-70E0-905B3CC57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dětí do 10 let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6BB2198-D841-4A74-3A62-5AAA7E7F9F9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Neratovice, 8.5.2025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1. Vrátný Vojtěch, 2.  Urbánek Alexandr, 3.  Jelínek Martin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1. </a:t>
            </a:r>
            <a:r>
              <a:rPr lang="pt-BR" kern="400" dirty="0"/>
              <a:t>Crhová Sofie</a:t>
            </a:r>
            <a:r>
              <a:rPr lang="cs-CZ" kern="400" dirty="0"/>
              <a:t>, 2. </a:t>
            </a:r>
            <a:r>
              <a:rPr lang="pt-BR" kern="400" dirty="0"/>
              <a:t> Faltysová Mia</a:t>
            </a:r>
            <a:r>
              <a:rPr lang="cs-CZ" kern="400" dirty="0"/>
              <a:t>, 3.</a:t>
            </a:r>
            <a:r>
              <a:rPr lang="pt-BR" kern="400" dirty="0"/>
              <a:t> Nováková Dora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B2D8189F-C82C-BDEB-8C48-0C6FD7B777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675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91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000" kern="400" dirty="0"/>
              <a:t>KP mládeže v praktickém šachu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Mšeno, 21.-22.6.2025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H12 1. Nguyen </a:t>
            </a:r>
            <a:r>
              <a:rPr lang="cs-CZ" sz="1200" kern="400" dirty="0"/>
              <a:t>Minh </a:t>
            </a:r>
            <a:r>
              <a:rPr lang="cs-CZ" sz="1200" kern="400" dirty="0" err="1"/>
              <a:t>Khang</a:t>
            </a:r>
            <a:r>
              <a:rPr lang="cs-CZ" sz="1200" kern="400" dirty="0"/>
              <a:t> Tomáš, 2.  </a:t>
            </a:r>
            <a:r>
              <a:rPr lang="cs-CZ" sz="1700" kern="400" dirty="0" err="1"/>
              <a:t>Vilinger</a:t>
            </a:r>
            <a:r>
              <a:rPr lang="cs-CZ" sz="1700" kern="400" dirty="0"/>
              <a:t>, 3. Jan Soukup Erik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H14 1. </a:t>
            </a:r>
            <a:r>
              <a:rPr lang="cs-CZ" sz="1700" kern="400" dirty="0" err="1"/>
              <a:t>Jandáček</a:t>
            </a:r>
            <a:r>
              <a:rPr lang="cs-CZ" sz="1700" kern="400" dirty="0"/>
              <a:t> </a:t>
            </a:r>
            <a:r>
              <a:rPr lang="cs-CZ" sz="1700" kern="400" dirty="0" err="1"/>
              <a:t>Kryšto</a:t>
            </a:r>
            <a:r>
              <a:rPr lang="cs-CZ" sz="1700" kern="400" dirty="0"/>
              <a:t>, 2. Kolín Vojtěch, 3. </a:t>
            </a:r>
            <a:r>
              <a:rPr lang="cs-CZ" sz="1700" kern="400" dirty="0" err="1"/>
              <a:t>Gernert</a:t>
            </a:r>
            <a:r>
              <a:rPr lang="cs-CZ" sz="1700" kern="400" dirty="0"/>
              <a:t> Tomáš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H16 1. </a:t>
            </a:r>
            <a:r>
              <a:rPr lang="cs-CZ" sz="1700" kern="400" dirty="0" err="1"/>
              <a:t>Martirosyan</a:t>
            </a:r>
            <a:r>
              <a:rPr lang="cs-CZ" sz="1700" kern="400" dirty="0"/>
              <a:t> David, 2. </a:t>
            </a:r>
            <a:r>
              <a:rPr lang="cs-CZ" sz="1700" kern="400" dirty="0" err="1"/>
              <a:t>Simakhin</a:t>
            </a:r>
            <a:r>
              <a:rPr lang="cs-CZ" sz="1700" kern="400" dirty="0"/>
              <a:t> Martin, 3. Petrášek Jiří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D12 1. </a:t>
            </a:r>
            <a:r>
              <a:rPr lang="cs-CZ" sz="1700" kern="400" dirty="0" err="1"/>
              <a:t>Yanyshyn</a:t>
            </a:r>
            <a:r>
              <a:rPr lang="cs-CZ" sz="1700" kern="400" dirty="0"/>
              <a:t> </a:t>
            </a:r>
            <a:r>
              <a:rPr lang="cs-CZ" sz="1700" kern="400" dirty="0" err="1"/>
              <a:t>Mariia</a:t>
            </a:r>
            <a:r>
              <a:rPr lang="cs-CZ" sz="1700" kern="400" dirty="0"/>
              <a:t>, 2. Melicharová Tereza, 3. </a:t>
            </a:r>
            <a:r>
              <a:rPr lang="cs-CZ" sz="1700" kern="400" dirty="0" err="1"/>
              <a:t>Mauricová</a:t>
            </a:r>
            <a:r>
              <a:rPr lang="cs-CZ" sz="1700" kern="400" dirty="0"/>
              <a:t> Ivana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D14 1. </a:t>
            </a:r>
            <a:r>
              <a:rPr lang="cs-CZ" sz="1700" kern="400" dirty="0" err="1"/>
              <a:t>Hujová</a:t>
            </a:r>
            <a:r>
              <a:rPr lang="cs-CZ" sz="1700" kern="400" dirty="0"/>
              <a:t> Tess, 2. </a:t>
            </a:r>
            <a:r>
              <a:rPr lang="cs-CZ" sz="1700" kern="400" dirty="0" err="1"/>
              <a:t>Munkhbayar</a:t>
            </a:r>
            <a:r>
              <a:rPr lang="cs-CZ" sz="1700" kern="400" dirty="0"/>
              <a:t> </a:t>
            </a:r>
            <a:r>
              <a:rPr lang="cs-CZ" sz="1700" kern="400" dirty="0" err="1"/>
              <a:t>Unurbayar</a:t>
            </a:r>
            <a:r>
              <a:rPr lang="cs-CZ" sz="1700" kern="400" dirty="0"/>
              <a:t>, 3. </a:t>
            </a:r>
            <a:r>
              <a:rPr lang="cs-CZ" sz="1700" kern="400" dirty="0" err="1"/>
              <a:t>Kváčová</a:t>
            </a:r>
            <a:r>
              <a:rPr lang="cs-CZ" sz="1700" kern="400" dirty="0"/>
              <a:t> Lenka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D16 1. </a:t>
            </a:r>
            <a:r>
              <a:rPr lang="cs-CZ" sz="1700" kern="400" dirty="0" err="1"/>
              <a:t>Kammová</a:t>
            </a:r>
            <a:r>
              <a:rPr lang="cs-CZ" sz="1700" kern="400" dirty="0"/>
              <a:t> Kateřina, 2. Jakoubková Helena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 HD12</a:t>
            </a:r>
            <a:r>
              <a:rPr lang="cs-CZ" kern="400" dirty="0"/>
              <a:t> </a:t>
            </a:r>
            <a:r>
              <a:rPr lang="cs-CZ" kern="400" dirty="0">
                <a:hlinkClick r:id="rId4"/>
              </a:rPr>
              <a:t>HD14</a:t>
            </a:r>
            <a:r>
              <a:rPr lang="cs-CZ" kern="400" dirty="0"/>
              <a:t> </a:t>
            </a:r>
            <a:r>
              <a:rPr lang="cs-CZ" kern="400" dirty="0">
                <a:hlinkClick r:id="rId5"/>
              </a:rPr>
              <a:t>HD16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68E11177-61CD-83E9-0F1B-8374C17B4E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4074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21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KP juniorů v praktickém šachu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Říčany, 23.8.-30.8.2025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H18 1. </a:t>
            </a:r>
            <a:r>
              <a:rPr lang="cs-CZ" dirty="0"/>
              <a:t>David </a:t>
            </a:r>
            <a:r>
              <a:rPr lang="cs-CZ" dirty="0" err="1"/>
              <a:t>Martirosyan</a:t>
            </a:r>
            <a:r>
              <a:rPr lang="cs-CZ" dirty="0"/>
              <a:t>, 2. Tobias </a:t>
            </a:r>
            <a:r>
              <a:rPr lang="cs-CZ" dirty="0" err="1"/>
              <a:t>Pressler</a:t>
            </a:r>
            <a:r>
              <a:rPr lang="cs-CZ" dirty="0"/>
              <a:t>, 3.Otakar </a:t>
            </a:r>
            <a:r>
              <a:rPr lang="cs-CZ" dirty="0" err="1"/>
              <a:t>Vyšinský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H20 1. </a:t>
            </a:r>
            <a:r>
              <a:rPr lang="de-DE" dirty="0"/>
              <a:t>Martin </a:t>
            </a:r>
            <a:r>
              <a:rPr lang="de-DE" dirty="0" err="1"/>
              <a:t>Shimakin</a:t>
            </a:r>
            <a:r>
              <a:rPr lang="de-DE" dirty="0"/>
              <a:t>, </a:t>
            </a:r>
            <a:r>
              <a:rPr lang="cs-CZ" dirty="0"/>
              <a:t>2. </a:t>
            </a:r>
            <a:r>
              <a:rPr lang="de-DE" dirty="0"/>
              <a:t>Václav </a:t>
            </a:r>
            <a:r>
              <a:rPr lang="de-DE" dirty="0" err="1"/>
              <a:t>Budil</a:t>
            </a:r>
            <a:r>
              <a:rPr lang="de-DE" dirty="0"/>
              <a:t>, </a:t>
            </a:r>
            <a:r>
              <a:rPr lang="cs-CZ" dirty="0"/>
              <a:t>3. </a:t>
            </a:r>
            <a:r>
              <a:rPr lang="de-DE" dirty="0"/>
              <a:t>Zeman Daniel Nikolas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D18 1. </a:t>
            </a:r>
            <a:r>
              <a:rPr lang="cs-CZ" dirty="0"/>
              <a:t>Elen </a:t>
            </a:r>
            <a:r>
              <a:rPr lang="cs-CZ" dirty="0" err="1"/>
              <a:t>Topenčíková</a:t>
            </a:r>
            <a:endParaRPr lang="cs-CZ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D20 1. </a:t>
            </a:r>
            <a:r>
              <a:rPr lang="cs-CZ" dirty="0"/>
              <a:t>Lucie </a:t>
            </a:r>
            <a:r>
              <a:rPr lang="cs-CZ" dirty="0" err="1"/>
              <a:t>Glasbergerová</a:t>
            </a: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C77B3AB8-5DEC-90BE-7D58-D2FCE55CA8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40745" y="658693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38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žákovských družstev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Neratovice, 15.4.2025 ( finálový turnaj )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1. </a:t>
            </a:r>
            <a:r>
              <a:rPr lang="cs-CZ" dirty="0"/>
              <a:t>Sokol Buštěhrad B 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2. ŠK Spartak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3. </a:t>
            </a:r>
            <a:r>
              <a:rPr lang="cs-CZ" dirty="0"/>
              <a:t>TJ Spartak Vlašim B 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A0FE1FE3-7E3F-25ED-926E-6452AE01DD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6480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800" kern="400" dirty="0"/>
              <a:t>KP družstev mladších žáků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Říčany, 1.5.2025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1. KŠ Říčany 1925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2. ŠK JOLY Lysá nad Labem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3. ŠK Spartak Čelákovice A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D968125-C4E6-1E97-85EF-E26B3198D9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007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5000" kern="400" dirty="0"/>
              <a:t>KP škol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309500" cy="4541486"/>
          </a:xfrm>
        </p:spPr>
        <p:txBody>
          <a:bodyPr anchor="t">
            <a:normAutofit fontScale="92500" lnSpcReduction="2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Neratovice, 17.-19.3.2025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1.-5. 1. ZŠ B. Hrozného Lysá n. Labem, 2.  ZŠ JAK Lysá n. Labem B, 3. ZŠ Kostelní Čelákovice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3. 6-9. 1. </a:t>
            </a:r>
            <a:r>
              <a:rPr lang="cs-CZ" kern="400" dirty="0" err="1"/>
              <a:t>Gym</a:t>
            </a:r>
            <a:r>
              <a:rPr lang="cs-CZ" kern="400" dirty="0"/>
              <a:t>. Nymburk , 2. </a:t>
            </a:r>
            <a:r>
              <a:rPr lang="cs-CZ" kern="400" dirty="0" err="1"/>
              <a:t>Gym</a:t>
            </a:r>
            <a:r>
              <a:rPr lang="cs-CZ" kern="400" dirty="0"/>
              <a:t>. Český Brod,3.  </a:t>
            </a:r>
            <a:r>
              <a:rPr lang="cs-CZ" kern="400" dirty="0" err="1"/>
              <a:t>Gym</a:t>
            </a:r>
            <a:r>
              <a:rPr lang="cs-CZ" kern="400" dirty="0"/>
              <a:t>. Příbram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SSS a SOU 1. Dvořákovo </a:t>
            </a:r>
            <a:r>
              <a:rPr lang="cs-CZ" kern="400" dirty="0" err="1"/>
              <a:t>Gym</a:t>
            </a:r>
            <a:r>
              <a:rPr lang="cs-CZ" kern="400" dirty="0"/>
              <a:t>. Kralupy A, 2.  GFP Neratovice,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kern="400" dirty="0"/>
              <a:t>     3. </a:t>
            </a:r>
            <a:r>
              <a:rPr lang="cs-CZ" kern="400" dirty="0" err="1"/>
              <a:t>Gym</a:t>
            </a:r>
            <a:r>
              <a:rPr lang="cs-CZ" kern="400" dirty="0"/>
              <a:t>. Palackého Mladá Boleslav	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Výsledky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2E7EDF9A-4E8C-7FCB-B87B-BCDBA2961E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808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Čech mládeže 12-16 let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25.-1.11.2025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H12 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 Trejbal Jindřich</a:t>
            </a:r>
            <a:r>
              <a:rPr lang="cs-CZ" kern="400" dirty="0"/>
              <a:t>, 10. Vrátný Vojtěch, 11. Barták Tobiáš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H14 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3.Jandáček Kryštof</a:t>
            </a:r>
            <a:r>
              <a:rPr lang="cs-CZ" kern="400" dirty="0"/>
              <a:t>, 9. Fadrný Jáchym, 12. </a:t>
            </a:r>
            <a:r>
              <a:rPr lang="cs-CZ" kern="400" dirty="0" err="1"/>
              <a:t>Artamonov</a:t>
            </a:r>
            <a:r>
              <a:rPr lang="cs-CZ" kern="400" dirty="0"/>
              <a:t> </a:t>
            </a:r>
            <a:r>
              <a:rPr lang="cs-CZ" kern="400" dirty="0" err="1"/>
              <a:t>Mikhail</a:t>
            </a:r>
            <a:r>
              <a:rPr lang="cs-CZ" kern="40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H16 </a:t>
            </a:r>
            <a:r>
              <a:rPr lang="cs-CZ" kern="400" dirty="0">
                <a:solidFill>
                  <a:schemeClr val="accent6"/>
                </a:solidFill>
              </a:rPr>
              <a:t>2. </a:t>
            </a:r>
            <a:r>
              <a:rPr lang="cs-CZ" kern="400" dirty="0" err="1">
                <a:solidFill>
                  <a:schemeClr val="accent6"/>
                </a:solidFill>
              </a:rPr>
              <a:t>Popov</a:t>
            </a:r>
            <a:r>
              <a:rPr lang="cs-CZ" kern="400" dirty="0">
                <a:solidFill>
                  <a:schemeClr val="accent6"/>
                </a:solidFill>
              </a:rPr>
              <a:t> Roman</a:t>
            </a:r>
            <a:r>
              <a:rPr lang="cs-CZ" kern="400" dirty="0"/>
              <a:t>, 4. Mlýnek Jakub, 5. </a:t>
            </a:r>
            <a:r>
              <a:rPr lang="cs-CZ" kern="400" dirty="0" err="1"/>
              <a:t>Simakhin</a:t>
            </a:r>
            <a:r>
              <a:rPr lang="cs-CZ" kern="400" dirty="0"/>
              <a:t> Martin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D12 38. </a:t>
            </a:r>
            <a:r>
              <a:rPr lang="cs-CZ" sz="1600" kern="400" dirty="0">
                <a:solidFill>
                  <a:srgbClr val="FFFF00"/>
                </a:solidFill>
              </a:rPr>
              <a:t>Melicharová</a:t>
            </a:r>
            <a:r>
              <a:rPr lang="cs-CZ" kern="400" dirty="0">
                <a:solidFill>
                  <a:srgbClr val="FFFF00"/>
                </a:solidFill>
              </a:rPr>
              <a:t> </a:t>
            </a:r>
            <a:r>
              <a:rPr lang="cs-CZ" sz="1300" kern="400" dirty="0">
                <a:solidFill>
                  <a:srgbClr val="FFFF00"/>
                </a:solidFill>
              </a:rPr>
              <a:t>Tereza</a:t>
            </a:r>
            <a:r>
              <a:rPr lang="cs-CZ" kern="400" dirty="0">
                <a:solidFill>
                  <a:srgbClr val="FFFF00"/>
                </a:solidFill>
              </a:rPr>
              <a:t> (1.)</a:t>
            </a:r>
            <a:r>
              <a:rPr lang="cs-CZ" kern="400" dirty="0"/>
              <a:t>, 40. </a:t>
            </a:r>
            <a:r>
              <a:rPr lang="cs-CZ" sz="1600" kern="400" dirty="0" err="1">
                <a:solidFill>
                  <a:schemeClr val="accent6"/>
                </a:solidFill>
              </a:rPr>
              <a:t>Topenčíková</a:t>
            </a:r>
            <a:r>
              <a:rPr lang="cs-CZ" kern="400" dirty="0">
                <a:solidFill>
                  <a:schemeClr val="accent6"/>
                </a:solidFill>
              </a:rPr>
              <a:t> </a:t>
            </a:r>
            <a:r>
              <a:rPr lang="cs-CZ" sz="1300" kern="400" dirty="0">
                <a:solidFill>
                  <a:schemeClr val="accent6"/>
                </a:solidFill>
              </a:rPr>
              <a:t>Ellen</a:t>
            </a:r>
            <a:r>
              <a:rPr lang="cs-CZ" kern="400" dirty="0">
                <a:solidFill>
                  <a:schemeClr val="accent6"/>
                </a:solidFill>
              </a:rPr>
              <a:t>(2.)</a:t>
            </a:r>
            <a:r>
              <a:rPr lang="cs-CZ" kern="400" dirty="0"/>
              <a:t>, 49.</a:t>
            </a:r>
            <a:r>
              <a:rPr lang="cs-CZ" sz="1600" kern="400" dirty="0">
                <a:solidFill>
                  <a:schemeClr val="accent5">
                    <a:lumMod val="75000"/>
                  </a:schemeClr>
                </a:solidFill>
              </a:rPr>
              <a:t>Mauricová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cs-CZ" sz="1300" kern="400" dirty="0">
                <a:solidFill>
                  <a:schemeClr val="accent5">
                    <a:lumMod val="75000"/>
                  </a:schemeClr>
                </a:solidFill>
              </a:rPr>
              <a:t>Ivana </a:t>
            </a:r>
            <a:r>
              <a:rPr lang="cs-CZ" sz="2200" kern="400" dirty="0">
                <a:solidFill>
                  <a:schemeClr val="accent5">
                    <a:lumMod val="75000"/>
                  </a:schemeClr>
                </a:solidFill>
              </a:rPr>
              <a:t>(3. )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D14 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19. Jeníková Sabina (3.), </a:t>
            </a:r>
            <a:r>
              <a:rPr lang="cs-CZ" kern="400" dirty="0"/>
              <a:t>23. </a:t>
            </a:r>
            <a:r>
              <a:rPr lang="cs-CZ" kern="400" dirty="0" err="1"/>
              <a:t>Hujová</a:t>
            </a:r>
            <a:r>
              <a:rPr lang="cs-CZ" kern="400" dirty="0"/>
              <a:t> Tess, 33. Štěpánková Linda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D16 42. </a:t>
            </a:r>
            <a:r>
              <a:rPr lang="cs-CZ" kern="400" dirty="0" err="1"/>
              <a:t>Kammová</a:t>
            </a:r>
            <a:r>
              <a:rPr lang="cs-CZ" kern="400" dirty="0"/>
              <a:t> Kateřina</a:t>
            </a:r>
            <a:endParaRPr lang="cs-CZ" sz="16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B9AFDBE7-2FD6-13C3-2C4D-E600601049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766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Složení komise mládeže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8182046" cy="3924300"/>
          </a:xfrm>
        </p:spPr>
        <p:txBody>
          <a:bodyPr anchor="t"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předseda komise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Tomáš Mrázek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členové</a:t>
            </a:r>
            <a:endParaRPr lang="cs-CZ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Karel </a:t>
            </a:r>
            <a:r>
              <a:rPr lang="cs-CZ" kern="400" dirty="0" err="1"/>
              <a:t>Štufka</a:t>
            </a:r>
            <a:r>
              <a:rPr lang="cs-CZ" kern="400" dirty="0"/>
              <a:t> ( SA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Eva Rosenbaumová / </a:t>
            </a:r>
            <a:r>
              <a:rPr lang="cs-CZ" dirty="0"/>
              <a:t>Zdeňka Jakubková </a:t>
            </a:r>
            <a:r>
              <a:rPr lang="cs-CZ" kern="400" dirty="0"/>
              <a:t>( SB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Pavel </a:t>
            </a:r>
            <a:r>
              <a:rPr lang="cs-CZ" kern="400" dirty="0" err="1"/>
              <a:t>Langmaier</a:t>
            </a:r>
            <a:r>
              <a:rPr lang="cs-CZ" kern="400" dirty="0"/>
              <a:t> ( SC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Petr Janda( SD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Petr Havelka ( SE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Roman Burda  ( šachy do škol / přebory škol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7" name="Grafický objekt 6" descr="Otisk prstu">
            <a:extLst>
              <a:ext uri="{FF2B5EF4-FFF2-40B4-BE49-F238E27FC236}">
                <a16:creationId xmlns:a16="http://schemas.microsoft.com/office/drawing/2014/main" id="{529C9A89-40A9-C4DA-7E0E-2F6B2C725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70237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36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Čech mládeže do 8 a 10 let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Most, 12.-16.11.2025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</a:t>
            </a:r>
            <a:r>
              <a:rPr lang="cs-CZ" kern="400" dirty="0">
                <a:solidFill>
                  <a:srgbClr val="FFFF00"/>
                </a:solidFill>
              </a:rPr>
              <a:t>1. </a:t>
            </a:r>
            <a:r>
              <a:rPr lang="cs-CZ" kern="400" dirty="0" err="1">
                <a:solidFill>
                  <a:srgbClr val="FFFF00"/>
                </a:solidFill>
              </a:rPr>
              <a:t>Mallein</a:t>
            </a:r>
            <a:r>
              <a:rPr lang="cs-CZ" kern="400" dirty="0">
                <a:solidFill>
                  <a:srgbClr val="FFFF00"/>
                </a:solidFill>
              </a:rPr>
              <a:t> Gabriel</a:t>
            </a:r>
            <a:r>
              <a:rPr lang="cs-CZ" kern="400" dirty="0"/>
              <a:t>, </a:t>
            </a:r>
            <a:r>
              <a:rPr lang="cs-CZ" kern="400" dirty="0">
                <a:solidFill>
                  <a:schemeClr val="accent6"/>
                </a:solidFill>
              </a:rPr>
              <a:t>2. </a:t>
            </a:r>
            <a:r>
              <a:rPr lang="cs-CZ" kern="400" dirty="0" err="1">
                <a:solidFill>
                  <a:schemeClr val="accent6"/>
                </a:solidFill>
              </a:rPr>
              <a:t>Vratny</a:t>
            </a:r>
            <a:r>
              <a:rPr lang="cs-CZ" kern="400" dirty="0">
                <a:solidFill>
                  <a:schemeClr val="accent6"/>
                </a:solidFill>
              </a:rPr>
              <a:t> Vojtech</a:t>
            </a:r>
            <a:r>
              <a:rPr lang="cs-CZ" kern="400" dirty="0"/>
              <a:t>, 6. </a:t>
            </a:r>
            <a:r>
              <a:rPr lang="cs-CZ" kern="400" dirty="0" err="1"/>
              <a:t>Urbanek</a:t>
            </a:r>
            <a:r>
              <a:rPr lang="cs-CZ" kern="400" dirty="0"/>
              <a:t> Alexandr Jan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</a:t>
            </a:r>
            <a:r>
              <a:rPr lang="it-IT" kern="400" dirty="0">
                <a:solidFill>
                  <a:schemeClr val="accent6"/>
                </a:solidFill>
              </a:rPr>
              <a:t>21. Faltysova Mia</a:t>
            </a:r>
            <a:r>
              <a:rPr lang="cs-CZ" kern="400" dirty="0">
                <a:solidFill>
                  <a:schemeClr val="accent6"/>
                </a:solidFill>
              </a:rPr>
              <a:t> (2.)</a:t>
            </a:r>
            <a:r>
              <a:rPr lang="it-IT" kern="400" dirty="0"/>
              <a:t>, </a:t>
            </a:r>
            <a:r>
              <a:rPr lang="it-IT" kern="400" dirty="0">
                <a:solidFill>
                  <a:schemeClr val="accent5">
                    <a:lumMod val="75000"/>
                  </a:schemeClr>
                </a:solidFill>
              </a:rPr>
              <a:t>24. Hronikova Stella</a:t>
            </a: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 (3.)</a:t>
            </a:r>
            <a:r>
              <a:rPr lang="it-IT" kern="400" dirty="0"/>
              <a:t>, 47. Novakova Dora</a:t>
            </a:r>
            <a:endParaRPr lang="cs-CZ" sz="15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D27E82B2-203B-039A-CB2F-A68BEAF647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769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mládeže 10-16 let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190924" cy="4541486"/>
          </a:xfrm>
        </p:spPr>
        <p:txBody>
          <a:bodyPr anchor="t">
            <a:normAutofit lnSpcReduction="1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Kouty, 8.-15.3.2025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H10 12. Urbánek Alexandr Jan, 13. Vrátný Vojtěch, 21. Jílek Jan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H12 </a:t>
            </a:r>
            <a:r>
              <a:rPr lang="cs-CZ" sz="1700" kern="400" dirty="0">
                <a:solidFill>
                  <a:srgbClr val="FFFF00"/>
                </a:solidFill>
              </a:rPr>
              <a:t>1. Kolář Edvard</a:t>
            </a:r>
            <a:r>
              <a:rPr lang="cs-CZ" sz="1700" kern="400" dirty="0"/>
              <a:t>, 5. Fadrný Jáchym, 9. Mauric Jan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H14 23. </a:t>
            </a:r>
            <a:r>
              <a:rPr lang="cs-CZ" sz="1700" kern="400" dirty="0" err="1"/>
              <a:t>Artamonov</a:t>
            </a:r>
            <a:r>
              <a:rPr lang="cs-CZ" sz="1700" kern="400" dirty="0"/>
              <a:t> </a:t>
            </a:r>
            <a:r>
              <a:rPr lang="cs-CZ" sz="1700" kern="400" dirty="0" err="1"/>
              <a:t>Mikhail</a:t>
            </a:r>
            <a:endParaRPr lang="cs-CZ" sz="1700" kern="400" dirty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H16 </a:t>
            </a:r>
            <a:r>
              <a:rPr lang="cs-CZ" sz="1700" kern="400" dirty="0">
                <a:solidFill>
                  <a:schemeClr val="accent6"/>
                </a:solidFill>
              </a:rPr>
              <a:t>2. </a:t>
            </a:r>
            <a:r>
              <a:rPr lang="cs-CZ" sz="1700" kern="400" dirty="0" err="1">
                <a:solidFill>
                  <a:schemeClr val="accent6"/>
                </a:solidFill>
              </a:rPr>
              <a:t>Juhaňák</a:t>
            </a:r>
            <a:r>
              <a:rPr lang="cs-CZ" sz="1700" kern="400" dirty="0">
                <a:solidFill>
                  <a:schemeClr val="accent6"/>
                </a:solidFill>
              </a:rPr>
              <a:t> Daniel</a:t>
            </a:r>
            <a:r>
              <a:rPr lang="cs-CZ" sz="1700" kern="400" dirty="0"/>
              <a:t>, 4. </a:t>
            </a:r>
            <a:r>
              <a:rPr lang="cs-CZ" sz="1700" kern="400" dirty="0" err="1"/>
              <a:t>Topenčík</a:t>
            </a:r>
            <a:r>
              <a:rPr lang="cs-CZ" sz="1700" kern="400" dirty="0"/>
              <a:t> Bruno, 10. </a:t>
            </a:r>
            <a:r>
              <a:rPr lang="cs-CZ" sz="1700" kern="400" dirty="0" err="1"/>
              <a:t>Síleš</a:t>
            </a:r>
            <a:r>
              <a:rPr lang="cs-CZ" sz="1700" kern="400" dirty="0"/>
              <a:t> Jan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D10 </a:t>
            </a:r>
            <a:r>
              <a:rPr lang="cs-CZ" sz="1700" kern="400" dirty="0">
                <a:solidFill>
                  <a:schemeClr val="accent5">
                    <a:lumMod val="75000"/>
                  </a:schemeClr>
                </a:solidFill>
              </a:rPr>
              <a:t>3. </a:t>
            </a:r>
            <a:r>
              <a:rPr lang="cs-CZ" sz="1700" kern="400" dirty="0" err="1">
                <a:solidFill>
                  <a:schemeClr val="accent5">
                    <a:lumMod val="75000"/>
                  </a:schemeClr>
                </a:solidFill>
              </a:rPr>
              <a:t>Balmuš</a:t>
            </a:r>
            <a:r>
              <a:rPr lang="cs-CZ" sz="1700" kern="400" dirty="0">
                <a:solidFill>
                  <a:schemeClr val="accent5">
                    <a:lumMod val="75000"/>
                  </a:schemeClr>
                </a:solidFill>
              </a:rPr>
              <a:t> Alexa</a:t>
            </a:r>
            <a:r>
              <a:rPr lang="cs-CZ" sz="1700" kern="400" dirty="0"/>
              <a:t>, 8. </a:t>
            </a:r>
            <a:r>
              <a:rPr lang="cs-CZ" sz="1700" kern="400" dirty="0" err="1"/>
              <a:t>Mauricová</a:t>
            </a:r>
            <a:r>
              <a:rPr lang="cs-CZ" sz="1700" kern="400" dirty="0"/>
              <a:t> Ivana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D12 4. </a:t>
            </a:r>
            <a:r>
              <a:rPr lang="cs-CZ" sz="1700" kern="400" dirty="0" err="1"/>
              <a:t>Topenčíková</a:t>
            </a:r>
            <a:r>
              <a:rPr lang="cs-CZ" sz="1700" kern="400" dirty="0"/>
              <a:t> Ellen, 7. Melicharová Veronika, 10. Melicharová Tereza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D14 5. </a:t>
            </a:r>
            <a:r>
              <a:rPr lang="cs-CZ" sz="1700" kern="400" dirty="0" err="1"/>
              <a:t>Hujová</a:t>
            </a:r>
            <a:r>
              <a:rPr lang="cs-CZ" sz="1700" kern="400" dirty="0"/>
              <a:t> Tess, 12. Štěpánková Linda, 17. </a:t>
            </a:r>
            <a:r>
              <a:rPr lang="cs-CZ" sz="1700" kern="400" dirty="0" err="1"/>
              <a:t>Besleaga</a:t>
            </a:r>
            <a:r>
              <a:rPr lang="cs-CZ" sz="1700" kern="400" dirty="0"/>
              <a:t> Ala</a:t>
            </a:r>
            <a:endParaRPr lang="cs-CZ" sz="1700" kern="400" dirty="0">
              <a:solidFill>
                <a:srgbClr val="FFFF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700" kern="400" dirty="0"/>
              <a:t>D16 </a:t>
            </a:r>
            <a:r>
              <a:rPr lang="sv-SE" sz="1700" kern="400" dirty="0">
                <a:solidFill>
                  <a:srgbClr val="FFFF00"/>
                </a:solidFill>
              </a:rPr>
              <a:t>1. Kaplanová Dominika</a:t>
            </a:r>
            <a:r>
              <a:rPr lang="sv-SE" sz="1700" kern="400" dirty="0"/>
              <a:t>, 6. Kammová Kateřina, 13. Dufková Tereza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9BD53B2-DAD0-6F29-78A6-3373EEBE2E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1038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juniorů a juniorek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 lnSpcReduction="1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Jaroměřice nad Rokytnou, 7.-15.3.2025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 5. Seidl Jan, 8. </a:t>
            </a:r>
            <a:r>
              <a:rPr lang="cs-CZ" kern="400" dirty="0" err="1"/>
              <a:t>Ocelák</a:t>
            </a:r>
            <a:r>
              <a:rPr lang="cs-CZ" kern="400" dirty="0"/>
              <a:t> Jakub, 12.Bezděk Tomáš</a:t>
            </a:r>
            <a:endParaRPr lang="cs-CZ" sz="1800" i="1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r>
              <a:rPr lang="cs-CZ" kern="400" dirty="0"/>
              <a:t> a </a:t>
            </a:r>
            <a:r>
              <a:rPr lang="cs-CZ" kern="400" dirty="0">
                <a:hlinkClick r:id="rId3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5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753FB37-C801-E8FE-E5A1-2ECEB5A25E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367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3600" kern="400" dirty="0"/>
              <a:t>Polofinále M ČR juniorů a juniorek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15.-22.11.2025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 </a:t>
            </a:r>
            <a:r>
              <a:rPr lang="cs-CZ" kern="400" dirty="0">
                <a:solidFill>
                  <a:schemeClr val="accent5"/>
                </a:solidFill>
              </a:rPr>
              <a:t>1. </a:t>
            </a:r>
            <a:r>
              <a:rPr lang="cs-CZ" kern="400" dirty="0" err="1">
                <a:solidFill>
                  <a:schemeClr val="accent5"/>
                </a:solidFill>
              </a:rPr>
              <a:t>Juhaňák</a:t>
            </a:r>
            <a:r>
              <a:rPr lang="cs-CZ" kern="400" dirty="0">
                <a:solidFill>
                  <a:schemeClr val="accent5"/>
                </a:solidFill>
              </a:rPr>
              <a:t> Daniel</a:t>
            </a:r>
            <a:r>
              <a:rPr lang="cs-CZ" kern="400" dirty="0"/>
              <a:t>, 5. </a:t>
            </a:r>
            <a:r>
              <a:rPr lang="cs-CZ" kern="400" dirty="0" err="1"/>
              <a:t>Pressler</a:t>
            </a:r>
            <a:r>
              <a:rPr lang="cs-CZ" kern="400" dirty="0"/>
              <a:t> Tobias, 8. Bezděk Tomáš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 13. </a:t>
            </a:r>
            <a:r>
              <a:rPr lang="cs-CZ" kern="400" dirty="0" err="1"/>
              <a:t>Hosová</a:t>
            </a:r>
            <a:r>
              <a:rPr lang="cs-CZ" kern="400" dirty="0"/>
              <a:t> Sandra, 14. Kopecká Libuše, 21. Kopecká Anna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r>
              <a:rPr lang="cs-CZ" kern="400" dirty="0"/>
              <a:t> a </a:t>
            </a:r>
            <a:r>
              <a:rPr lang="cs-CZ" kern="400" dirty="0">
                <a:hlinkClick r:id="rId3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5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E753FB37-C801-E8FE-E5A1-2ECEB5A25E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9642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do 8 let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Bílovec, 5.-6.4.2025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H8 11. Jelínek Martin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D8 5. Faltysová Mia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6E3DF00D-24F2-AC62-8964-CF4B5FE5BA5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981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1074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400" kern="400" dirty="0"/>
              <a:t>M ČR v rapid šachu mládeže</a:t>
            </a:r>
            <a:endParaRPr lang="cs-CZ" sz="4200" kern="400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939814" cy="4541486"/>
          </a:xfrm>
        </p:spPr>
        <p:txBody>
          <a:bodyPr anchor="t">
            <a:norm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13.-14.9.2025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H10 9. Soukup Erik, 22. Jílek Jan, 23. Vrátný Vojtěch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H12 </a:t>
            </a:r>
            <a:r>
              <a:rPr lang="cs-CZ" kern="400" dirty="0">
                <a:solidFill>
                  <a:schemeClr val="accent6"/>
                </a:solidFill>
              </a:rPr>
              <a:t>2. Trejbal Jindřich</a:t>
            </a:r>
            <a:r>
              <a:rPr lang="cs-CZ" kern="400" dirty="0"/>
              <a:t>, 5. Kolář Edvard, 7. Fadrný Jáchym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H14 22. Petrášek Jiří, 23. </a:t>
            </a:r>
            <a:r>
              <a:rPr lang="cs-CZ" kern="400" dirty="0" err="1"/>
              <a:t>Simakhin</a:t>
            </a:r>
            <a:r>
              <a:rPr lang="cs-CZ" kern="400" dirty="0"/>
              <a:t> Martin, 32. </a:t>
            </a:r>
            <a:r>
              <a:rPr lang="cs-CZ" kern="400" dirty="0" err="1"/>
              <a:t>Artamonov</a:t>
            </a:r>
            <a:r>
              <a:rPr lang="cs-CZ" kern="400" dirty="0"/>
              <a:t> </a:t>
            </a:r>
            <a:r>
              <a:rPr lang="cs-CZ" kern="400" dirty="0" err="1"/>
              <a:t>Mikhail</a:t>
            </a:r>
            <a:r>
              <a:rPr lang="cs-CZ" kern="40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D10 6. </a:t>
            </a:r>
            <a:r>
              <a:rPr lang="cs-CZ" kern="400" dirty="0" err="1"/>
              <a:t>Mauricová</a:t>
            </a:r>
            <a:r>
              <a:rPr lang="cs-CZ" kern="400" dirty="0"/>
              <a:t> Ivana, 10.Balmuš Alexa, 12.Kammová Viktorie</a:t>
            </a:r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D12 </a:t>
            </a:r>
            <a:r>
              <a:rPr lang="cs-CZ" kern="400" dirty="0">
                <a:solidFill>
                  <a:srgbClr val="FFFF00"/>
                </a:solidFill>
              </a:rPr>
              <a:t>1. </a:t>
            </a:r>
            <a:r>
              <a:rPr lang="cs-CZ" kern="400" dirty="0" err="1">
                <a:solidFill>
                  <a:srgbClr val="FFFF00"/>
                </a:solidFill>
              </a:rPr>
              <a:t>Hujová</a:t>
            </a:r>
            <a:r>
              <a:rPr lang="cs-CZ" kern="400" dirty="0">
                <a:solidFill>
                  <a:srgbClr val="FFFF00"/>
                </a:solidFill>
              </a:rPr>
              <a:t> Tess</a:t>
            </a:r>
            <a:r>
              <a:rPr lang="cs-CZ" kern="400" dirty="0"/>
              <a:t>, 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2. Kusová Nikola</a:t>
            </a:r>
            <a:r>
              <a:rPr lang="cs-CZ" kern="400" dirty="0"/>
              <a:t>, 6. Štěpánková Linda</a:t>
            </a:r>
            <a:endParaRPr lang="cs-CZ" sz="18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D14 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2. </a:t>
            </a:r>
            <a:r>
              <a:rPr lang="cs-CZ" kern="400" dirty="0" err="1">
                <a:solidFill>
                  <a:schemeClr val="tx1">
                    <a:lumMod val="65000"/>
                  </a:schemeClr>
                </a:solidFill>
              </a:rPr>
              <a:t>Kammová</a:t>
            </a:r>
            <a:r>
              <a:rPr lang="cs-CZ" kern="400" dirty="0">
                <a:solidFill>
                  <a:schemeClr val="tx1">
                    <a:lumMod val="65000"/>
                  </a:schemeClr>
                </a:solidFill>
              </a:rPr>
              <a:t> Kateřina</a:t>
            </a:r>
            <a:r>
              <a:rPr lang="cs-CZ" kern="400" dirty="0"/>
              <a:t>, 19. Kopecká Libuše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700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 algn="l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C5613914-3E29-D87C-5CF5-FE6E98B4F4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6757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204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ČR družstev starších žáků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309500" cy="4541486"/>
          </a:xfrm>
        </p:spPr>
        <p:txBody>
          <a:bodyPr anchor="t">
            <a:normAutofit fontScale="40000" lnSpcReduction="2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4000" i="1" kern="400" dirty="0"/>
              <a:t>Pardubice, 31.5..-1.6..2025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sz="40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>
                <a:solidFill>
                  <a:schemeClr val="accent5">
                    <a:lumMod val="75000"/>
                  </a:schemeClr>
                </a:solidFill>
              </a:rPr>
              <a:t>3. KŠ Říčany 1925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5. JOLY Lysá nad Labem A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17. KŠ Říčany 1925 B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26. TJ Spartak Vlašim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29. TJ Kralupy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30. Spartak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32. Sokol Buštěhrad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36. ŠK Český Brod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42. KŠ Říčany 1925 C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52. JOLY Lysá nad Labem B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4000" kern="400" dirty="0"/>
              <a:t>76. ŠK KDJS Sedlčany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4900" kern="400" dirty="0">
                <a:hlinkClick r:id="rId2"/>
              </a:rPr>
              <a:t>Web Chess.cz</a:t>
            </a:r>
            <a:endParaRPr lang="cs-CZ" sz="49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4900" kern="400" dirty="0">
                <a:hlinkClick r:id="rId3"/>
              </a:rPr>
              <a:t>Propozice</a:t>
            </a:r>
            <a:endParaRPr lang="cs-CZ" sz="49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4900" kern="400" dirty="0">
                <a:hlinkClick r:id="rId4"/>
              </a:rPr>
              <a:t>Výsledky</a:t>
            </a:r>
            <a:endParaRPr lang="cs-CZ" sz="4900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FA6D5B11-A4EE-9CC6-48DA-1EF3386239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644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ČR družstev mladších žáků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2045745"/>
            <a:ext cx="8309500" cy="4541486"/>
          </a:xfrm>
        </p:spPr>
        <p:txBody>
          <a:bodyPr anchor="t">
            <a:normAutofit fontScale="92500" lnSpcReduction="10000"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i="1" kern="400" dirty="0"/>
              <a:t>Harrachov, 13.-15.6.2025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>
                <a:solidFill>
                  <a:schemeClr val="accent6"/>
                </a:solidFill>
              </a:rPr>
              <a:t>2. KŠ Říčany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>
                <a:solidFill>
                  <a:schemeClr val="accent5">
                    <a:lumMod val="75000"/>
                  </a:schemeClr>
                </a:solidFill>
              </a:rPr>
              <a:t>3. JOLY Lysá nad Labem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12.Spartak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2"/>
              </a:rPr>
              <a:t>Web Chess.cz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3"/>
              </a:rPr>
              <a:t>Propozice</a:t>
            </a:r>
            <a:endParaRPr lang="cs-CZ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kern="400" dirty="0">
                <a:hlinkClick r:id="rId4"/>
              </a:rPr>
              <a:t>Výsledky</a:t>
            </a:r>
            <a:endParaRPr lang="cs-CZ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FA6D5B11-A4EE-9CC6-48DA-1EF3386239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621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E8F463-1D37-75FE-C569-6BB239215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750222-8FFA-04D7-5C6B-97713F4D9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4200" kern="400" dirty="0"/>
              <a:t>M ČR školních družstev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52860DF-95E1-5DE6-3302-7AEC41524105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79215" y="1651819"/>
            <a:ext cx="8309500" cy="4680155"/>
          </a:xfrm>
        </p:spPr>
        <p:txBody>
          <a:bodyPr anchor="t">
            <a:noAutofit/>
          </a:bodyPr>
          <a:lstStyle/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i="1" kern="400" dirty="0"/>
              <a:t>Zlín, 24.-25.6.2026</a:t>
            </a:r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endParaRPr lang="cs-CZ" sz="800" kern="400" dirty="0"/>
          </a:p>
          <a:p>
            <a:pPr mar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kern="400" dirty="0"/>
              <a:t>I. Stupeň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>
                <a:solidFill>
                  <a:schemeClr val="accent6"/>
                </a:solidFill>
              </a:rPr>
              <a:t>2. ZŠ JAK Lysá nad Labem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/>
              <a:t>7. ZŠ BH Lysá nad Labem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/>
              <a:t>8. ZŠ </a:t>
            </a:r>
            <a:r>
              <a:rPr lang="cs-CZ" sz="1600" kern="400" dirty="0" err="1"/>
              <a:t>Kamenka</a:t>
            </a:r>
            <a:r>
              <a:rPr lang="cs-CZ" sz="1600" kern="400" dirty="0"/>
              <a:t>, Čelákovice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800" kern="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kern="400" dirty="0"/>
              <a:t>II. Stupeň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>
                <a:solidFill>
                  <a:srgbClr val="FFFF00"/>
                </a:solidFill>
              </a:rPr>
              <a:t>1. Gymnázium B. Hrabala v Nymburce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/>
              <a:t>11.Gymnázium Český Brod</a:t>
            </a:r>
          </a:p>
          <a:p>
            <a:pPr marL="514350" indent="-514350" algn="l">
              <a:spcBef>
                <a:spcPts val="0"/>
              </a:spcBef>
              <a:spcAft>
                <a:spcPts val="0"/>
              </a:spcAft>
              <a:buAutoNum type="romanUcPeriod"/>
            </a:pPr>
            <a:endParaRPr lang="cs-CZ" sz="800" kern="4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kern="400" dirty="0"/>
              <a:t>III. Stupeň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>
                <a:solidFill>
                  <a:schemeClr val="accent6"/>
                </a:solidFill>
              </a:rPr>
              <a:t>2. Dvořákovo gymnázium Kralupy nad Vltavou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kern="400" dirty="0"/>
              <a:t>31. Gymnázium Františka Palackého Neratovice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8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1600" kern="400" dirty="0">
                <a:hlinkClick r:id="rId2"/>
              </a:rPr>
              <a:t>Web Chess.cz</a:t>
            </a:r>
            <a:endParaRPr lang="cs-CZ" sz="16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1600" kern="400" dirty="0">
                <a:hlinkClick r:id="rId3"/>
              </a:rPr>
              <a:t>Propozice</a:t>
            </a:r>
            <a:endParaRPr lang="cs-CZ" sz="1600" kern="400" dirty="0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cs-CZ" sz="1600" kern="400" dirty="0">
                <a:hlinkClick r:id="rId4"/>
              </a:rPr>
              <a:t>Výsledky</a:t>
            </a:r>
            <a:endParaRPr lang="cs-CZ" sz="1600" kern="400" dirty="0"/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5D9F5319-C5F7-7797-5700-D184D0EB41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79215" y="64759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801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465C5-AD18-B18D-8D41-9A7A1056D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44FED1-3692-8461-6384-E88B64022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Činnost KM v roce 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B358555-2DF8-57EF-8B31-CCF46EF8D2A9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8182046" cy="3924300"/>
          </a:xfrm>
        </p:spPr>
        <p:txBody>
          <a:bodyPr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b="1" kern="400" dirty="0"/>
              <a:t>Komise Mládeže se sešla celkem 3x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b="1" kern="4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kern="400" dirty="0"/>
              <a:t>v Praze – 25.3.2025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kern="400" dirty="0"/>
              <a:t>ve Mšeně – 22.6.2025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kern="400" dirty="0"/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9" name="Grafický objekt 8" descr="Pruhový graf se vzestupným trendem">
            <a:extLst>
              <a:ext uri="{FF2B5EF4-FFF2-40B4-BE49-F238E27FC236}">
                <a16:creationId xmlns:a16="http://schemas.microsoft.com/office/drawing/2014/main" id="{3EFEA138-BC55-A233-82DC-74AE21B9B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47277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147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/>
              <a:t>Stav mládeže k 1.12.2025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059476"/>
            <a:ext cx="8182046" cy="4267340"/>
          </a:xfrm>
        </p:spPr>
        <p:txBody>
          <a:bodyPr anchor="t"/>
          <a:lstStyle/>
          <a:p>
            <a:pPr algn="l"/>
            <a:r>
              <a:rPr lang="cs-CZ" b="1" kern="400" dirty="0"/>
              <a:t>730 registrovaných AKTÍVNÍCH dětí do 20 let</a:t>
            </a:r>
          </a:p>
          <a:p>
            <a:pPr algn="l"/>
            <a:r>
              <a:rPr lang="cs-CZ" b="1" kern="400" dirty="0"/>
              <a:t>Největší kluby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Klub šachistů Říčany 1925			80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TJ Spartak Vlašim				50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ŠK Spartak Čelákovice			42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ŠK JOLY Lysá nad Labem, </a:t>
            </a:r>
            <a:r>
              <a:rPr lang="cs-CZ" kern="400" dirty="0" err="1"/>
              <a:t>z.s</a:t>
            </a:r>
            <a:r>
              <a:rPr lang="cs-CZ" kern="400" dirty="0"/>
              <a:t>.		38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Sokol Buštěhrad				36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TJ KRALUPY, </a:t>
            </a:r>
            <a:r>
              <a:rPr lang="cs-CZ" kern="400" dirty="0" err="1"/>
              <a:t>z.s</a:t>
            </a:r>
            <a:r>
              <a:rPr lang="cs-CZ" kern="400" dirty="0"/>
              <a:t>.				34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Šachy Polabí, </a:t>
            </a:r>
            <a:r>
              <a:rPr lang="cs-CZ" kern="400" dirty="0" err="1"/>
              <a:t>z.s</a:t>
            </a:r>
            <a:r>
              <a:rPr lang="cs-CZ" kern="400" dirty="0"/>
              <a:t>.				32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TJ Auto Škoda Mladá Boleslav		28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Šachový klub KDJS Sedlčany, </a:t>
            </a:r>
            <a:r>
              <a:rPr lang="cs-CZ" dirty="0" err="1"/>
              <a:t>z.s</a:t>
            </a:r>
            <a:r>
              <a:rPr lang="cs-CZ" dirty="0"/>
              <a:t>.		25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TJ Neratovice				24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9" name="Grafický objekt 8" descr="Pruhový graf se vzestupným trendem">
            <a:extLst>
              <a:ext uri="{FF2B5EF4-FFF2-40B4-BE49-F238E27FC236}">
                <a16:creationId xmlns:a16="http://schemas.microsoft.com/office/drawing/2014/main" id="{E03C0E88-CB0C-ECFD-2CBF-5389902A55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47277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159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Aktivita dětí v regionech 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1695635"/>
            <a:ext cx="8182046" cy="4354309"/>
          </a:xfrm>
        </p:spPr>
        <p:txBody>
          <a:bodyPr anchor="t">
            <a:normAutofit/>
          </a:bodyPr>
          <a:lstStyle/>
          <a:p>
            <a:pPr algn="l"/>
            <a:r>
              <a:rPr lang="cs-CZ" b="1" kern="400" dirty="0"/>
              <a:t>turnaje RŽL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39 turnajů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b="1" kern="400" dirty="0"/>
          </a:p>
          <a:p>
            <a:r>
              <a:rPr lang="cs-CZ" b="1" kern="400" dirty="0"/>
              <a:t>soustředění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Krajské soustředění KTCM ( Jizbice 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SCM soustředění </a:t>
            </a:r>
            <a:r>
              <a:rPr lang="cs-CZ" dirty="0"/>
              <a:t>před MČR mládeže </a:t>
            </a:r>
            <a:r>
              <a:rPr lang="cs-CZ" kern="400" dirty="0"/>
              <a:t>( Říčany 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SCM </a:t>
            </a:r>
            <a:r>
              <a:rPr lang="cs-CZ" kern="400" dirty="0"/>
              <a:t>soustředění při </a:t>
            </a:r>
            <a:r>
              <a:rPr lang="cs-CZ" dirty="0"/>
              <a:t>MČR ( Koutech nad Desnou 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SCM </a:t>
            </a:r>
            <a:r>
              <a:rPr lang="cs-CZ" kern="400" dirty="0"/>
              <a:t>soustředění </a:t>
            </a:r>
            <a:r>
              <a:rPr lang="cs-CZ" dirty="0"/>
              <a:t>při MČR amatérů 2025 ( Hluk 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SCM </a:t>
            </a:r>
            <a:r>
              <a:rPr lang="cs-CZ" kern="400" dirty="0"/>
              <a:t>soustředění </a:t>
            </a:r>
            <a:r>
              <a:rPr lang="cs-CZ" dirty="0"/>
              <a:t>při Open Říčany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dirty="0"/>
              <a:t>SCM </a:t>
            </a:r>
            <a:r>
              <a:rPr lang="cs-CZ" kern="400" dirty="0"/>
              <a:t>soustředění </a:t>
            </a:r>
            <a:r>
              <a:rPr lang="cs-CZ" dirty="0"/>
              <a:t>před M Čech ( Říčany )</a:t>
            </a:r>
            <a:endParaRPr lang="cs-CZ" kern="400" dirty="0"/>
          </a:p>
        </p:txBody>
      </p:sp>
      <p:pic>
        <p:nvPicPr>
          <p:cNvPr id="5" name="Grafický objekt 4" descr="Skupina lidí">
            <a:extLst>
              <a:ext uri="{FF2B5EF4-FFF2-40B4-BE49-F238E27FC236}">
                <a16:creationId xmlns:a16="http://schemas.microsoft.com/office/drawing/2014/main" id="{0A008755-1A0B-8C5B-6981-77BBAA0F97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00796" y="69911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620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800" dirty="0"/>
              <a:t>Výsledky soutěží družstev 2024/2025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5813425" cy="4266278"/>
          </a:xfrm>
        </p:spPr>
        <p:txBody>
          <a:bodyPr anchor="t">
            <a:normAutofit/>
          </a:bodyPr>
          <a:lstStyle/>
          <a:p>
            <a:pPr algn="l"/>
            <a:r>
              <a:rPr lang="cs-CZ" b="1" kern="400" dirty="0"/>
              <a:t>Extraliga mládeže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A ( 1.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Lysá nad Labem ( 10.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B ( 11.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algn="l"/>
            <a:r>
              <a:rPr lang="cs-CZ" b="1" kern="400" dirty="0"/>
              <a:t>1. Liga mládeže</a:t>
            </a:r>
            <a:endParaRPr lang="cs-CZ" kern="400" dirty="0"/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TJ Spartak Vlašim ( 2. v LMC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VHS PROJEKT Kralupy ( 3. v LMA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Buštěhrad A ( 4. v LMA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JOLY Lysá nad Labem B ( 8. v LMA 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C ( 8. v LMC )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kern="400" dirty="0"/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6" name="Grafický objekt 5" descr="Medaile">
            <a:extLst>
              <a:ext uri="{FF2B5EF4-FFF2-40B4-BE49-F238E27FC236}">
                <a16:creationId xmlns:a16="http://schemas.microsoft.com/office/drawing/2014/main" id="{137EC9E4-96B9-0CD0-CCD1-EB3D4B0545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327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800" dirty="0"/>
              <a:t>Účastníci soutěží družstev 2025/2026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5813425" cy="3924300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cs-CZ" b="1" kern="400" dirty="0"/>
              <a:t>Extraliga mládeže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A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B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Lysá nad Labem A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algn="l"/>
            <a:r>
              <a:rPr lang="cs-CZ" b="1" kern="400" dirty="0"/>
              <a:t>1. Liga mládeže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Buštěhrad A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Buštěhrad B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Kralupy 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Lysá nad Labem B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Říčany C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Vlašim</a:t>
            </a:r>
          </a:p>
          <a:p>
            <a:pPr marL="0" indent="0" algn="l">
              <a:buNone/>
            </a:pPr>
            <a:endParaRPr lang="cs-CZ" kern="400" dirty="0"/>
          </a:p>
        </p:txBody>
      </p:sp>
      <p:pic>
        <p:nvPicPr>
          <p:cNvPr id="6" name="Grafický objekt 5" descr="Medaile">
            <a:extLst>
              <a:ext uri="{FF2B5EF4-FFF2-40B4-BE49-F238E27FC236}">
                <a16:creationId xmlns:a16="http://schemas.microsoft.com/office/drawing/2014/main" id="{3676503A-DF57-93B4-1B78-5A6E9E0336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179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4800" kern="400" dirty="0"/>
              <a:t>Krajské soustředění KTCM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1695635"/>
            <a:ext cx="8182046" cy="4354309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cs-CZ" i="1" kern="400" dirty="0" err="1"/>
              <a:t>Benecko</a:t>
            </a:r>
            <a:r>
              <a:rPr lang="cs-CZ" i="1" kern="400" dirty="0"/>
              <a:t>, 26.9.-28.9.2025</a:t>
            </a:r>
          </a:p>
          <a:p>
            <a:r>
              <a:rPr lang="cs-CZ" b="1" kern="400" dirty="0"/>
              <a:t>Trenéři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Petr </a:t>
            </a:r>
            <a:r>
              <a:rPr lang="cs-CZ" kern="400" dirty="0" err="1"/>
              <a:t>Pisk</a:t>
            </a:r>
            <a:endParaRPr lang="cs-CZ" kern="400" dirty="0"/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Stanislav Jasný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Tadeáš Baláček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Ondřej Matějovský</a:t>
            </a:r>
          </a:p>
          <a:p>
            <a:endParaRPr lang="cs-CZ" b="1" kern="400" dirty="0"/>
          </a:p>
          <a:p>
            <a:endParaRPr lang="cs-CZ" b="1" kern="400" dirty="0"/>
          </a:p>
          <a:p>
            <a:endParaRPr lang="cs-CZ" b="1" kern="400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kern="400" dirty="0">
                <a:hlinkClick r:id="rId2"/>
              </a:rPr>
              <a:t>Propozice</a:t>
            </a:r>
            <a:endParaRPr lang="cs-CZ" kern="400" dirty="0"/>
          </a:p>
          <a:p>
            <a:endParaRPr lang="cs-CZ" b="1" kern="400" dirty="0"/>
          </a:p>
          <a:p>
            <a:pPr marL="0" indent="0">
              <a:buNone/>
            </a:pPr>
            <a:endParaRPr lang="cs-CZ" i="1" kern="400" dirty="0"/>
          </a:p>
        </p:txBody>
      </p:sp>
      <p:pic>
        <p:nvPicPr>
          <p:cNvPr id="4" name="Grafický objekt 3" descr="Hlava s ozubenými koly">
            <a:extLst>
              <a:ext uri="{FF2B5EF4-FFF2-40B4-BE49-F238E27FC236}">
                <a16:creationId xmlns:a16="http://schemas.microsoft.com/office/drawing/2014/main" id="{DCCB209C-2E22-7EAF-D01E-676E5CCD60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17072" y="6961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513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91A5B-672D-1CDF-87CD-0B9E1E1B6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000" dirty="0"/>
              <a:t>Soutěže řízené KM SŠS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EBE3EB4-4857-0C94-F91A-D046072FF01C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388093" y="2125644"/>
            <a:ext cx="5813425" cy="3924300"/>
          </a:xfrm>
        </p:spPr>
        <p:txBody>
          <a:bodyPr anchor="t"/>
          <a:lstStyle/>
          <a:p>
            <a:pPr algn="l"/>
            <a:r>
              <a:rPr lang="cs-CZ" b="1" dirty="0"/>
              <a:t>Jednotlivci: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mládeže v rapid šachu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dětí do 8 let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dětí do 10 let </a:t>
            </a:r>
            <a:r>
              <a:rPr lang="cs-CZ" kern="400" dirty="0">
                <a:solidFill>
                  <a:srgbClr val="FFFF00"/>
                </a:solidFill>
              </a:rPr>
              <a:t>( nově )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mládeže v praktickém šachu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juniorů v praktickém šachu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kern="400" dirty="0"/>
          </a:p>
          <a:p>
            <a:pPr algn="l"/>
            <a:r>
              <a:rPr lang="cs-CZ" b="1" dirty="0"/>
              <a:t>Družstva: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žákovských družstev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družstev mladších žáků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kern="400" dirty="0"/>
              <a:t>KP škol</a:t>
            </a:r>
          </a:p>
        </p:txBody>
      </p:sp>
      <p:pic>
        <p:nvPicPr>
          <p:cNvPr id="4" name="Grafický objekt 3" descr="Medaile">
            <a:extLst>
              <a:ext uri="{FF2B5EF4-FFF2-40B4-BE49-F238E27FC236}">
                <a16:creationId xmlns:a16="http://schemas.microsoft.com/office/drawing/2014/main" id="{DE2C1FBD-666B-D9C6-3DED-E0C471F07A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8093" y="63386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628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5967</TotalTime>
  <Words>1633</Words>
  <Application>Microsoft Office PowerPoint</Application>
  <PresentationFormat>Širokoúhlá obrazovka</PresentationFormat>
  <Paragraphs>356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4" baseType="lpstr">
      <vt:lpstr>Arial</vt:lpstr>
      <vt:lpstr>Calibri</vt:lpstr>
      <vt:lpstr>MS Shell Dlg 2</vt:lpstr>
      <vt:lpstr>Wingdings</vt:lpstr>
      <vt:lpstr>Wingdings 3</vt:lpstr>
      <vt:lpstr>Madison</vt:lpstr>
      <vt:lpstr>Zpráva o činnosti KM SŠS  2025</vt:lpstr>
      <vt:lpstr>Složení komise mládeže</vt:lpstr>
      <vt:lpstr>Činnost KM v roce 2025</vt:lpstr>
      <vt:lpstr>Stav mládeže k 1.12.2025</vt:lpstr>
      <vt:lpstr>Aktivita dětí v regionech 2025</vt:lpstr>
      <vt:lpstr>Výsledky soutěží družstev 2024/2025</vt:lpstr>
      <vt:lpstr>Účastníci soutěží družstev 2025/2026</vt:lpstr>
      <vt:lpstr>Krajské soustředění KTCM </vt:lpstr>
      <vt:lpstr>Soutěže řízené KM SŠS</vt:lpstr>
      <vt:lpstr>Republikové soutěže</vt:lpstr>
      <vt:lpstr>KP mládeže v rapid šachu</vt:lpstr>
      <vt:lpstr>KP dětí do 8 let</vt:lpstr>
      <vt:lpstr>KP dětí do 10 let</vt:lpstr>
      <vt:lpstr>KP mládeže v praktickém šachu</vt:lpstr>
      <vt:lpstr>KP juniorů v praktickém šachu</vt:lpstr>
      <vt:lpstr>KP žákovských družstev</vt:lpstr>
      <vt:lpstr>KP družstev mladších žáků</vt:lpstr>
      <vt:lpstr>KP škol</vt:lpstr>
      <vt:lpstr>M Čech mládeže 12-16 let</vt:lpstr>
      <vt:lpstr>M Čech mládeže do 8 a 10 let</vt:lpstr>
      <vt:lpstr>M ČR mládeže 10-16 let</vt:lpstr>
      <vt:lpstr>M ČR juniorů a juniorek</vt:lpstr>
      <vt:lpstr>Polofinále M ČR juniorů a juniorek</vt:lpstr>
      <vt:lpstr>M ČR do 8 let</vt:lpstr>
      <vt:lpstr>M ČR v rapid šachu mládeže</vt:lpstr>
      <vt:lpstr>M ČR družstev starších žáků</vt:lpstr>
      <vt:lpstr>M ČR družstev mladších žáků</vt:lpstr>
      <vt:lpstr>M ČR školních družstev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Zpráva o činnosti KM SŠS 2021/2022</dc:title>
  <dc:creator>Tomáš Mrázek</dc:creator>
  <cp:lastModifiedBy>Tomáš Mrázek</cp:lastModifiedBy>
  <cp:revision>184</cp:revision>
  <cp:lastPrinted>2026-01-16T14:39:14Z</cp:lastPrinted>
  <dcterms:created xsi:type="dcterms:W3CDTF">2022-05-08T16:57:31Z</dcterms:created>
  <dcterms:modified xsi:type="dcterms:W3CDTF">2026-01-16T20:49:55Z</dcterms:modified>
</cp:coreProperties>
</file>